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5"/>
  </p:notesMasterIdLst>
  <p:sldIdLst>
    <p:sldId id="277" r:id="rId3"/>
    <p:sldId id="292" r:id="rId4"/>
    <p:sldId id="295" r:id="rId5"/>
    <p:sldId id="281" r:id="rId6"/>
    <p:sldId id="300" r:id="rId7"/>
    <p:sldId id="282" r:id="rId8"/>
    <p:sldId id="283" r:id="rId9"/>
    <p:sldId id="284" r:id="rId10"/>
    <p:sldId id="285" r:id="rId11"/>
    <p:sldId id="286" r:id="rId12"/>
    <p:sldId id="287" r:id="rId13"/>
    <p:sldId id="301" r:id="rId14"/>
    <p:sldId id="288" r:id="rId15"/>
    <p:sldId id="289" r:id="rId16"/>
    <p:sldId id="290" r:id="rId17"/>
    <p:sldId id="297" r:id="rId18"/>
    <p:sldId id="298" r:id="rId19"/>
    <p:sldId id="302" r:id="rId20"/>
    <p:sldId id="278" r:id="rId21"/>
    <p:sldId id="279" r:id="rId22"/>
    <p:sldId id="280" r:id="rId23"/>
    <p:sldId id="29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6384" autoAdjust="0"/>
  </p:normalViewPr>
  <p:slideViewPr>
    <p:cSldViewPr snapToGrid="0">
      <p:cViewPr varScale="1">
        <p:scale>
          <a:sx n="55" d="100"/>
          <a:sy n="55" d="100"/>
        </p:scale>
        <p:origin x="10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4A034-B1D1-4FA1-85CD-0C40C098BD18}" type="datetimeFigureOut">
              <a:rPr lang="ru-RU" smtClean="0"/>
              <a:t>07.08.2016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4BDCE-F368-4B8B-A125-74C3321A8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07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I’ll put the cover and tell about components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5E947-AABB-4B8B-A0AF-36667DB0452A}" type="slidenum">
              <a:rPr kumimoji="0" lang="en-GB" alt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13493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I’ll put the cover and tell about components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5E947-AABB-4B8B-A0AF-36667DB0452A}" type="slidenum">
              <a:rPr kumimoji="0" lang="en-GB" alt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63752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Unit 5 that we are going to explore, we see such micro topics as…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C5E947-AABB-4B8B-A0AF-36667DB0452A}" type="slidenum">
              <a:rPr lang="en-GB" altLang="ru-RU" smtClean="0"/>
              <a:pPr>
                <a:defRPr/>
              </a:pPr>
              <a:t>5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4708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810279"/>
            <a:ext cx="7347624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tint val="75000"/>
                  </a:srgbClr>
                </a:solidFill>
              </a:rPr>
              <a:t>Presentation heading | Date Month Year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97247" y="1603375"/>
            <a:ext cx="7348040" cy="4548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34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4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4397" y="0"/>
            <a:ext cx="9141068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1" y="220677"/>
            <a:ext cx="890356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505"/>
            <a:ext cx="7606962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331" y="0"/>
            <a:ext cx="9144000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6" name="Freeform 26"/>
          <p:cNvSpPr>
            <a:spLocks/>
          </p:cNvSpPr>
          <p:nvPr userDrawn="1"/>
        </p:nvSpPr>
        <p:spPr bwMode="auto">
          <a:xfrm>
            <a:off x="5091737" y="5867485"/>
            <a:ext cx="3876339" cy="861716"/>
          </a:xfrm>
          <a:custGeom>
            <a:avLst/>
            <a:gdLst>
              <a:gd name="T0" fmla="*/ 6 w 1326"/>
              <a:gd name="T1" fmla="*/ 272 h 272"/>
              <a:gd name="T2" fmla="*/ 1326 w 1326"/>
              <a:gd name="T3" fmla="*/ 272 h 272"/>
              <a:gd name="T4" fmla="*/ 1326 w 1326"/>
              <a:gd name="T5" fmla="*/ 0 h 272"/>
              <a:gd name="T6" fmla="*/ 304 w 1326"/>
              <a:gd name="T7" fmla="*/ 0 h 272"/>
              <a:gd name="T8" fmla="*/ 6 w 1326"/>
              <a:gd name="T9" fmla="*/ 225 h 272"/>
              <a:gd name="T10" fmla="*/ 0 w 1326"/>
              <a:gd name="T11" fmla="*/ 272 h 272"/>
              <a:gd name="T12" fmla="*/ 6 w 1326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6" h="272">
                <a:moveTo>
                  <a:pt x="6" y="272"/>
                </a:moveTo>
                <a:cubicBezTo>
                  <a:pt x="1326" y="272"/>
                  <a:pt x="1326" y="272"/>
                  <a:pt x="1326" y="272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167" y="0"/>
                  <a:pt x="40" y="19"/>
                  <a:pt x="6" y="225"/>
                </a:cubicBezTo>
                <a:cubicBezTo>
                  <a:pt x="6" y="225"/>
                  <a:pt x="1" y="257"/>
                  <a:pt x="0" y="272"/>
                </a:cubicBezTo>
                <a:lnTo>
                  <a:pt x="6" y="2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897663" y="642492"/>
            <a:ext cx="6542582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675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  <a:endParaRPr lang="en-GB" dirty="0"/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971658"/>
            <a:ext cx="6542582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33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  <a:endParaRPr lang="en-GB" dirty="0"/>
          </a:p>
        </p:txBody>
      </p:sp>
      <p:sp>
        <p:nvSpPr>
          <p:cNvPr id="15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897667" y="1436851"/>
            <a:ext cx="3569928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863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21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 (No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" t="1" r="3550" b="1"/>
          <a:stretch/>
        </p:blipFill>
        <p:spPr>
          <a:xfrm>
            <a:off x="1" y="0"/>
            <a:ext cx="9124207" cy="6858000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16859" y="0"/>
            <a:ext cx="9141068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1" y="220677"/>
            <a:ext cx="890356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505"/>
            <a:ext cx="7606962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897663" y="642492"/>
            <a:ext cx="6542582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650" b="1" i="0" u="none" strike="noStrike" kern="1200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Main heading goes here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971658"/>
            <a:ext cx="6542582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331" y="0"/>
            <a:ext cx="9144000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409788" y="4834599"/>
            <a:ext cx="1242062" cy="170245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63" b="1" dirty="0">
                <a:solidFill>
                  <a:prstClr val="white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" y="15"/>
            <a:ext cx="7588604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39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 (No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-1288" r="6591" b="1288"/>
          <a:stretch/>
        </p:blipFill>
        <p:spPr>
          <a:xfrm>
            <a:off x="1" y="-1490489"/>
            <a:ext cx="9119807" cy="8348489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16859" y="0"/>
            <a:ext cx="9141068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1" y="220677"/>
            <a:ext cx="890356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505"/>
            <a:ext cx="7606962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409788" y="4834599"/>
            <a:ext cx="1242062" cy="170245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63" b="1" dirty="0">
                <a:solidFill>
                  <a:prstClr val="white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7" name="Freeform 6"/>
          <p:cNvSpPr>
            <a:spLocks/>
          </p:cNvSpPr>
          <p:nvPr userDrawn="1"/>
        </p:nvSpPr>
        <p:spPr bwMode="auto">
          <a:xfrm>
            <a:off x="-7331" y="0"/>
            <a:ext cx="9144000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" y="15"/>
            <a:ext cx="7588604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897663" y="642492"/>
            <a:ext cx="6542582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650" b="1" i="0" u="none" strike="noStrike" kern="1200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Main heading goes here</a:t>
            </a:r>
            <a:endParaRPr lang="en-GB" dirty="0"/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971658"/>
            <a:ext cx="6542582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933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 (No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r="1023"/>
          <a:stretch/>
        </p:blipFill>
        <p:spPr>
          <a:xfrm>
            <a:off x="1" y="9126"/>
            <a:ext cx="9124206" cy="6848874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16859" y="0"/>
            <a:ext cx="9141068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1" y="220677"/>
            <a:ext cx="890356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505"/>
            <a:ext cx="7606962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409788" y="4834599"/>
            <a:ext cx="1242062" cy="170245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63" b="1" dirty="0">
                <a:solidFill>
                  <a:prstClr val="white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-7331" y="0"/>
            <a:ext cx="9144000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" y="15"/>
            <a:ext cx="7588604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897663" y="642492"/>
            <a:ext cx="6542582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650" b="1" i="0" u="none" strike="noStrike" kern="1200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Main heading goes here</a:t>
            </a:r>
            <a:endParaRPr lang="en-GB" dirty="0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971658"/>
            <a:ext cx="6542582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467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 (No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r="7963" b="178"/>
          <a:stretch/>
        </p:blipFill>
        <p:spPr>
          <a:xfrm>
            <a:off x="1" y="0"/>
            <a:ext cx="9136669" cy="6858000"/>
          </a:xfrm>
          <a:prstGeom prst="rect">
            <a:avLst/>
          </a:prstGeom>
        </p:spPr>
      </p:pic>
      <p:sp>
        <p:nvSpPr>
          <p:cNvPr id="18" name="Freeform 7"/>
          <p:cNvSpPr>
            <a:spLocks/>
          </p:cNvSpPr>
          <p:nvPr userDrawn="1"/>
        </p:nvSpPr>
        <p:spPr bwMode="auto">
          <a:xfrm>
            <a:off x="0" y="217505"/>
            <a:ext cx="7606962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16859" y="0"/>
            <a:ext cx="9141068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1" y="220677"/>
            <a:ext cx="890356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409788" y="4834599"/>
            <a:ext cx="1242062" cy="170245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63" b="1" dirty="0">
                <a:solidFill>
                  <a:prstClr val="white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-7331" y="0"/>
            <a:ext cx="9144000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" y="15"/>
            <a:ext cx="7588604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897663" y="642492"/>
            <a:ext cx="6542582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650" b="1" i="0" u="none" strike="noStrike" kern="1200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Main heading goes here</a:t>
            </a:r>
            <a:endParaRPr lang="en-GB" dirty="0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971658"/>
            <a:ext cx="6542582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31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1" y="0"/>
            <a:ext cx="9124207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1" y="220677"/>
            <a:ext cx="890356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-8797" y="217505"/>
            <a:ext cx="7606962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331" y="0"/>
            <a:ext cx="9144000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409788" y="4834599"/>
            <a:ext cx="1242062" cy="170245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63" b="1" dirty="0">
                <a:solidFill>
                  <a:prstClr val="white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" y="15"/>
            <a:ext cx="7588604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897663" y="642492"/>
            <a:ext cx="6542582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650" b="1" i="0" u="none" strike="noStrike" kern="1200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Main heading goes here</a:t>
            </a:r>
            <a:endParaRPr lang="en-GB" dirty="0"/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971658"/>
            <a:ext cx="6542582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707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1" y="0"/>
            <a:ext cx="9124207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1" y="220677"/>
            <a:ext cx="890356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-8797" y="217505"/>
            <a:ext cx="7606962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331" y="0"/>
            <a:ext cx="9144000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409788" y="4834599"/>
            <a:ext cx="1242062" cy="170245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63" b="1" dirty="0">
                <a:solidFill>
                  <a:prstClr val="white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897663" y="642492"/>
            <a:ext cx="6542582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650" b="1" i="0" u="none" strike="noStrike" kern="1200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Main heading goes here</a:t>
            </a:r>
            <a:endParaRPr lang="en-GB" dirty="0"/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971658"/>
            <a:ext cx="6542582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919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1" y="0"/>
            <a:ext cx="9136669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1" y="220677"/>
            <a:ext cx="890356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505"/>
            <a:ext cx="7606962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331" y="0"/>
            <a:ext cx="9144000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6" name="Freeform 26"/>
          <p:cNvSpPr>
            <a:spLocks/>
          </p:cNvSpPr>
          <p:nvPr userDrawn="1"/>
        </p:nvSpPr>
        <p:spPr bwMode="auto">
          <a:xfrm>
            <a:off x="5091737" y="5867485"/>
            <a:ext cx="3876339" cy="861716"/>
          </a:xfrm>
          <a:custGeom>
            <a:avLst/>
            <a:gdLst>
              <a:gd name="T0" fmla="*/ 6 w 1326"/>
              <a:gd name="T1" fmla="*/ 272 h 272"/>
              <a:gd name="T2" fmla="*/ 1326 w 1326"/>
              <a:gd name="T3" fmla="*/ 272 h 272"/>
              <a:gd name="T4" fmla="*/ 1326 w 1326"/>
              <a:gd name="T5" fmla="*/ 0 h 272"/>
              <a:gd name="T6" fmla="*/ 304 w 1326"/>
              <a:gd name="T7" fmla="*/ 0 h 272"/>
              <a:gd name="T8" fmla="*/ 6 w 1326"/>
              <a:gd name="T9" fmla="*/ 225 h 272"/>
              <a:gd name="T10" fmla="*/ 0 w 1326"/>
              <a:gd name="T11" fmla="*/ 272 h 272"/>
              <a:gd name="T12" fmla="*/ 6 w 1326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6" h="272">
                <a:moveTo>
                  <a:pt x="6" y="272"/>
                </a:moveTo>
                <a:cubicBezTo>
                  <a:pt x="1326" y="272"/>
                  <a:pt x="1326" y="272"/>
                  <a:pt x="1326" y="272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167" y="0"/>
                  <a:pt x="40" y="19"/>
                  <a:pt x="6" y="225"/>
                </a:cubicBezTo>
                <a:cubicBezTo>
                  <a:pt x="6" y="225"/>
                  <a:pt x="1" y="257"/>
                  <a:pt x="0" y="272"/>
                </a:cubicBezTo>
                <a:lnTo>
                  <a:pt x="6" y="2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9" y="6105226"/>
            <a:ext cx="2750155" cy="23469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212" y="2187397"/>
            <a:ext cx="2616422" cy="592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51" b="1" dirty="0">
                <a:solidFill>
                  <a:prstClr val="white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9452" y="683492"/>
            <a:ext cx="2786418" cy="183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50" b="1" baseline="0">
                <a:solidFill>
                  <a:schemeClr val="bg1"/>
                </a:solidFill>
              </a:defRPr>
            </a:lvl1pPr>
            <a:lvl2pPr marL="0" indent="0">
              <a:buNone/>
              <a:defRPr sz="7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 PERSON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29452" y="1058863"/>
            <a:ext cx="2786418" cy="54451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75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 +44 (0) 000 000 000</a:t>
            </a:r>
          </a:p>
          <a:p>
            <a:pPr lvl="0"/>
            <a:r>
              <a:rPr lang="en-US" dirty="0"/>
              <a:t>T +44 (0) 000 000 000</a:t>
            </a:r>
          </a:p>
          <a:p>
            <a:pPr lvl="0"/>
            <a:r>
              <a:rPr lang="en-US" dirty="0"/>
              <a:t>E name.person@macmillan.com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98714" y="683491"/>
            <a:ext cx="149167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750" dirty="0">
                <a:solidFill>
                  <a:prstClr val="white"/>
                </a:solidFill>
                <a:latin typeface="Verdana"/>
                <a:cs typeface="Arial" pitchFamily="34" charset="0"/>
              </a:rPr>
              <a:t>For more information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750" dirty="0">
                <a:solidFill>
                  <a:prstClr val="white"/>
                </a:solidFill>
                <a:latin typeface="Verdana"/>
                <a:cs typeface="Arial" pitchFamily="34" charset="0"/>
              </a:rPr>
              <a:t>Please contact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829452" y="866675"/>
            <a:ext cx="2786418" cy="1921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50" b="0" baseline="0">
                <a:solidFill>
                  <a:schemeClr val="bg1"/>
                </a:solidFill>
              </a:defRPr>
            </a:lvl1pPr>
            <a:lvl2pPr marL="0" indent="0">
              <a:buNone/>
              <a:defRPr sz="7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778774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8264" y="6174860"/>
            <a:ext cx="2209858" cy="68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27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1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rgbClr val="002060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08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810279"/>
            <a:ext cx="7347624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tint val="75000"/>
                  </a:srgbClr>
                </a:solidFill>
              </a:rPr>
              <a:t>Presentation heading | Date Month Year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97254" y="1603375"/>
            <a:ext cx="3511285" cy="4548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736943" y="1603375"/>
            <a:ext cx="3511285" cy="4548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287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16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6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9194B-AC24-4929-BDB0-CC26F1C15BC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0557" y="6308420"/>
            <a:ext cx="1777810" cy="549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8916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1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:\Brandguild\Projects\BRG008_MacEd template (Bridget Ruffell)\1. Client source files\student studying 3_extende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t="8477" r="27924" b="29788"/>
          <a:stretch/>
        </p:blipFill>
        <p:spPr bwMode="auto">
          <a:xfrm>
            <a:off x="7" y="-1"/>
            <a:ext cx="909406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Freeform 6"/>
          <p:cNvSpPr>
            <a:spLocks/>
          </p:cNvSpPr>
          <p:nvPr userDrawn="1"/>
        </p:nvSpPr>
        <p:spPr bwMode="auto">
          <a:xfrm>
            <a:off x="-7331" y="0"/>
            <a:ext cx="9144000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05" y="5859717"/>
            <a:ext cx="7646599" cy="84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1" y="220678"/>
            <a:ext cx="890356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1" y="217505"/>
            <a:ext cx="7606962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897663" y="642492"/>
            <a:ext cx="6542582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675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  <a:endParaRPr lang="en-GB" dirty="0"/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971658"/>
            <a:ext cx="6542582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33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  <a:endParaRPr lang="en-GB" dirty="0"/>
          </a:p>
        </p:txBody>
      </p:sp>
      <p:sp>
        <p:nvSpPr>
          <p:cNvPr id="18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897667" y="1436851"/>
            <a:ext cx="3569928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863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pic>
        <p:nvPicPr>
          <p:cNvPr id="4" name="Picture 3" descr="HE_imprints-0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87" y="5943584"/>
            <a:ext cx="7440007" cy="9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9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:\Brandguild\Projects\BRG008_MacEd template (Bridget Ruffell)\1. Client source files\student studying 3_extende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t="8477" r="27924" b="29788"/>
          <a:stretch/>
        </p:blipFill>
        <p:spPr bwMode="auto">
          <a:xfrm>
            <a:off x="7" y="-1"/>
            <a:ext cx="909406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Freeform 6"/>
          <p:cNvSpPr>
            <a:spLocks/>
          </p:cNvSpPr>
          <p:nvPr userDrawn="1"/>
        </p:nvSpPr>
        <p:spPr bwMode="auto">
          <a:xfrm>
            <a:off x="-7331" y="0"/>
            <a:ext cx="9144000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1" y="220678"/>
            <a:ext cx="890356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1" y="217505"/>
            <a:ext cx="7606962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897663" y="642492"/>
            <a:ext cx="6542582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675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  <a:endParaRPr lang="en-GB" dirty="0"/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971658"/>
            <a:ext cx="6542582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33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  <a:endParaRPr lang="en-GB" dirty="0"/>
          </a:p>
        </p:txBody>
      </p:sp>
      <p:sp>
        <p:nvSpPr>
          <p:cNvPr id="18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897667" y="1436851"/>
            <a:ext cx="3569928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863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12" name="Freeform 26"/>
          <p:cNvSpPr>
            <a:spLocks/>
          </p:cNvSpPr>
          <p:nvPr userDrawn="1"/>
        </p:nvSpPr>
        <p:spPr bwMode="auto">
          <a:xfrm>
            <a:off x="5091737" y="5867485"/>
            <a:ext cx="3876339" cy="861716"/>
          </a:xfrm>
          <a:custGeom>
            <a:avLst/>
            <a:gdLst>
              <a:gd name="T0" fmla="*/ 6 w 1326"/>
              <a:gd name="T1" fmla="*/ 272 h 272"/>
              <a:gd name="T2" fmla="*/ 1326 w 1326"/>
              <a:gd name="T3" fmla="*/ 272 h 272"/>
              <a:gd name="T4" fmla="*/ 1326 w 1326"/>
              <a:gd name="T5" fmla="*/ 0 h 272"/>
              <a:gd name="T6" fmla="*/ 304 w 1326"/>
              <a:gd name="T7" fmla="*/ 0 h 272"/>
              <a:gd name="T8" fmla="*/ 6 w 1326"/>
              <a:gd name="T9" fmla="*/ 225 h 272"/>
              <a:gd name="T10" fmla="*/ 0 w 1326"/>
              <a:gd name="T11" fmla="*/ 272 h 272"/>
              <a:gd name="T12" fmla="*/ 6 w 1326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6" h="272">
                <a:moveTo>
                  <a:pt x="6" y="272"/>
                </a:moveTo>
                <a:cubicBezTo>
                  <a:pt x="1326" y="272"/>
                  <a:pt x="1326" y="272"/>
                  <a:pt x="1326" y="272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167" y="0"/>
                  <a:pt x="40" y="19"/>
                  <a:pt x="6" y="225"/>
                </a:cubicBezTo>
                <a:cubicBezTo>
                  <a:pt x="6" y="225"/>
                  <a:pt x="1" y="257"/>
                  <a:pt x="0" y="272"/>
                </a:cubicBezTo>
                <a:lnTo>
                  <a:pt x="6" y="2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pic>
        <p:nvPicPr>
          <p:cNvPr id="3" name="Picture 2" descr="MEH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0"/>
          <a:stretch/>
        </p:blipFill>
        <p:spPr>
          <a:xfrm>
            <a:off x="6910538" y="5930915"/>
            <a:ext cx="2233462" cy="9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8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16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772816"/>
            <a:ext cx="3008313" cy="435334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rgbClr val="00206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654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899593" y="1989138"/>
            <a:ext cx="7272807" cy="3888134"/>
          </a:xfrm>
        </p:spPr>
        <p:txBody>
          <a:bodyPr>
            <a:normAutofit/>
          </a:bodyPr>
          <a:lstStyle>
            <a:lvl1pPr>
              <a:defRPr sz="105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0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0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0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0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35565" y="6237312"/>
            <a:ext cx="2007834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28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810278"/>
            <a:ext cx="7347624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tint val="75000"/>
                  </a:srgbClr>
                </a:solidFill>
              </a:rPr>
              <a:t>Presentation heading | Date Month Year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97247" y="1603375"/>
            <a:ext cx="7348040" cy="4548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378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810278"/>
            <a:ext cx="7347624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tint val="75000"/>
                  </a:srgbClr>
                </a:solidFill>
              </a:rPr>
              <a:t>Presentation heading | Date Month Year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97249" y="1603375"/>
            <a:ext cx="3511285" cy="4548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736938" y="1603375"/>
            <a:ext cx="3511285" cy="4548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359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3/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897663" y="810278"/>
            <a:ext cx="7365218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tint val="75000"/>
                  </a:srgbClr>
                </a:solidFill>
              </a:rPr>
              <a:t>Presentation heading | Date Month Year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897249" y="1603375"/>
            <a:ext cx="3511285" cy="4548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4736936" y="1603375"/>
            <a:ext cx="3525945" cy="4548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08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810278"/>
            <a:ext cx="7347624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tint val="75000"/>
                  </a:srgbClr>
                </a:solidFill>
              </a:rPr>
              <a:t>Presentation heading | Date Month Year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97249" y="1603375"/>
            <a:ext cx="5625385" cy="4548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635521" y="4460875"/>
            <a:ext cx="1609766" cy="1690688"/>
          </a:xfrm>
        </p:spPr>
        <p:txBody>
          <a:bodyPr anchor="b">
            <a:noAutofit/>
          </a:bodyPr>
          <a:lstStyle>
            <a:lvl1pPr>
              <a:defRPr sz="900" b="0">
                <a:solidFill>
                  <a:srgbClr val="4E4E4E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99646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810278"/>
            <a:ext cx="7347624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tint val="75000"/>
                  </a:srgbClr>
                </a:solidFill>
              </a:rPr>
              <a:t>Presentation heading | Date Month Year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9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3/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897663" y="810279"/>
            <a:ext cx="7365218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tint val="75000"/>
                  </a:srgbClr>
                </a:solidFill>
              </a:rPr>
              <a:t>Presentation heading | Date Month Year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897254" y="1603375"/>
            <a:ext cx="3511285" cy="4548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4736936" y="1603375"/>
            <a:ext cx="3525945" cy="4548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404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Brandguild\Projects\BRG008_MacEd template (Bridget Ruffell)\1. Client source files\DSC_0706[1_lores][1]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r="7662" b="6939"/>
          <a:stretch/>
        </p:blipFill>
        <p:spPr bwMode="auto">
          <a:xfrm>
            <a:off x="1" y="215901"/>
            <a:ext cx="9136669" cy="664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4397" y="0"/>
            <a:ext cx="91410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331" y="0"/>
            <a:ext cx="9144000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1" y="220667"/>
            <a:ext cx="890356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495"/>
            <a:ext cx="7606962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00" y="5859717"/>
            <a:ext cx="7646599" cy="84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897663" y="642482"/>
            <a:ext cx="6542582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675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  <a:endParaRPr lang="en-GB" dirty="0"/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971648"/>
            <a:ext cx="6542582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33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  <a:endParaRPr lang="en-GB" dirty="0"/>
          </a:p>
        </p:txBody>
      </p:sp>
      <p:sp>
        <p:nvSpPr>
          <p:cNvPr id="18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897664" y="1436841"/>
            <a:ext cx="3569928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863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pic>
        <p:nvPicPr>
          <p:cNvPr id="3" name="Picture 2" descr="MES-01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1"/>
          <a:stretch/>
        </p:blipFill>
        <p:spPr>
          <a:xfrm>
            <a:off x="6802293" y="5943574"/>
            <a:ext cx="2341709" cy="9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41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1 sh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Brandguild\Projects\BRG008_MacEd template (Bridget Ruffell)\1. Client source files\DSC_0706[1_lores][1]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r="7662" b="6939"/>
          <a:stretch/>
        </p:blipFill>
        <p:spPr bwMode="auto">
          <a:xfrm>
            <a:off x="1" y="215901"/>
            <a:ext cx="9136669" cy="664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4397" y="0"/>
            <a:ext cx="91410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331" y="0"/>
            <a:ext cx="9144000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1" y="220667"/>
            <a:ext cx="890356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495"/>
            <a:ext cx="7606962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897663" y="642482"/>
            <a:ext cx="6542582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675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  <a:endParaRPr lang="en-GB" dirty="0"/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971648"/>
            <a:ext cx="6542582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33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  <a:endParaRPr lang="en-GB" dirty="0"/>
          </a:p>
        </p:txBody>
      </p:sp>
      <p:sp>
        <p:nvSpPr>
          <p:cNvPr id="18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897664" y="1436841"/>
            <a:ext cx="3569928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863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12" name="Freeform 26"/>
          <p:cNvSpPr>
            <a:spLocks/>
          </p:cNvSpPr>
          <p:nvPr userDrawn="1"/>
        </p:nvSpPr>
        <p:spPr bwMode="auto">
          <a:xfrm>
            <a:off x="5091731" y="5867485"/>
            <a:ext cx="3876339" cy="861716"/>
          </a:xfrm>
          <a:custGeom>
            <a:avLst/>
            <a:gdLst>
              <a:gd name="T0" fmla="*/ 6 w 1326"/>
              <a:gd name="T1" fmla="*/ 272 h 272"/>
              <a:gd name="T2" fmla="*/ 1326 w 1326"/>
              <a:gd name="T3" fmla="*/ 272 h 272"/>
              <a:gd name="T4" fmla="*/ 1326 w 1326"/>
              <a:gd name="T5" fmla="*/ 0 h 272"/>
              <a:gd name="T6" fmla="*/ 304 w 1326"/>
              <a:gd name="T7" fmla="*/ 0 h 272"/>
              <a:gd name="T8" fmla="*/ 6 w 1326"/>
              <a:gd name="T9" fmla="*/ 225 h 272"/>
              <a:gd name="T10" fmla="*/ 0 w 1326"/>
              <a:gd name="T11" fmla="*/ 272 h 272"/>
              <a:gd name="T12" fmla="*/ 6 w 1326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6" h="272">
                <a:moveTo>
                  <a:pt x="6" y="272"/>
                </a:moveTo>
                <a:cubicBezTo>
                  <a:pt x="1326" y="272"/>
                  <a:pt x="1326" y="272"/>
                  <a:pt x="1326" y="272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167" y="0"/>
                  <a:pt x="40" y="19"/>
                  <a:pt x="6" y="225"/>
                </a:cubicBezTo>
                <a:cubicBezTo>
                  <a:pt x="6" y="225"/>
                  <a:pt x="1" y="257"/>
                  <a:pt x="0" y="272"/>
                </a:cubicBezTo>
                <a:lnTo>
                  <a:pt x="6" y="2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5" name="Picture 14" descr="MES-01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1"/>
          <a:stretch/>
        </p:blipFill>
        <p:spPr>
          <a:xfrm>
            <a:off x="6802293" y="5943574"/>
            <a:ext cx="2341709" cy="9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63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 (Insert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1650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4397" y="0"/>
            <a:ext cx="91410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1" y="220667"/>
            <a:ext cx="890356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897663" y="642482"/>
            <a:ext cx="6542582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675" b="1" i="0" u="none" strike="noStrike" kern="1200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  <a:endParaRPr lang="en-GB" dirty="0"/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971648"/>
            <a:ext cx="6542582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33" b="0" i="0" u="none" strike="noStrike" kern="1200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  <a:endParaRPr lang="en-GB" dirty="0"/>
          </a:p>
        </p:txBody>
      </p:sp>
      <p:sp>
        <p:nvSpPr>
          <p:cNvPr id="18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897664" y="1436841"/>
            <a:ext cx="3569928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863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661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4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4397" y="0"/>
            <a:ext cx="9141068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1" y="220667"/>
            <a:ext cx="890356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495"/>
            <a:ext cx="7606962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331" y="0"/>
            <a:ext cx="9144000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6" name="Freeform 26"/>
          <p:cNvSpPr>
            <a:spLocks/>
          </p:cNvSpPr>
          <p:nvPr userDrawn="1"/>
        </p:nvSpPr>
        <p:spPr bwMode="auto">
          <a:xfrm>
            <a:off x="5091731" y="5867485"/>
            <a:ext cx="3876339" cy="861716"/>
          </a:xfrm>
          <a:custGeom>
            <a:avLst/>
            <a:gdLst>
              <a:gd name="T0" fmla="*/ 6 w 1326"/>
              <a:gd name="T1" fmla="*/ 272 h 272"/>
              <a:gd name="T2" fmla="*/ 1326 w 1326"/>
              <a:gd name="T3" fmla="*/ 272 h 272"/>
              <a:gd name="T4" fmla="*/ 1326 w 1326"/>
              <a:gd name="T5" fmla="*/ 0 h 272"/>
              <a:gd name="T6" fmla="*/ 304 w 1326"/>
              <a:gd name="T7" fmla="*/ 0 h 272"/>
              <a:gd name="T8" fmla="*/ 6 w 1326"/>
              <a:gd name="T9" fmla="*/ 225 h 272"/>
              <a:gd name="T10" fmla="*/ 0 w 1326"/>
              <a:gd name="T11" fmla="*/ 272 h 272"/>
              <a:gd name="T12" fmla="*/ 6 w 1326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6" h="272">
                <a:moveTo>
                  <a:pt x="6" y="272"/>
                </a:moveTo>
                <a:cubicBezTo>
                  <a:pt x="1326" y="272"/>
                  <a:pt x="1326" y="272"/>
                  <a:pt x="1326" y="272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167" y="0"/>
                  <a:pt x="40" y="19"/>
                  <a:pt x="6" y="225"/>
                </a:cubicBezTo>
                <a:cubicBezTo>
                  <a:pt x="6" y="225"/>
                  <a:pt x="1" y="257"/>
                  <a:pt x="0" y="272"/>
                </a:cubicBezTo>
                <a:lnTo>
                  <a:pt x="6" y="2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897663" y="642482"/>
            <a:ext cx="6542582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675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  <a:endParaRPr lang="en-GB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971648"/>
            <a:ext cx="6542582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33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  <a:endParaRPr lang="en-GB" dirty="0"/>
          </a:p>
        </p:txBody>
      </p:sp>
      <p:sp>
        <p:nvSpPr>
          <p:cNvPr id="20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897664" y="1436841"/>
            <a:ext cx="3569928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863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215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4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4397" y="0"/>
            <a:ext cx="9141068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1" y="220667"/>
            <a:ext cx="890356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495"/>
            <a:ext cx="7606962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331" y="0"/>
            <a:ext cx="9144000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6" name="Freeform 26"/>
          <p:cNvSpPr>
            <a:spLocks/>
          </p:cNvSpPr>
          <p:nvPr userDrawn="1"/>
        </p:nvSpPr>
        <p:spPr bwMode="auto">
          <a:xfrm>
            <a:off x="5091731" y="5867485"/>
            <a:ext cx="3876339" cy="861716"/>
          </a:xfrm>
          <a:custGeom>
            <a:avLst/>
            <a:gdLst>
              <a:gd name="T0" fmla="*/ 6 w 1326"/>
              <a:gd name="T1" fmla="*/ 272 h 272"/>
              <a:gd name="T2" fmla="*/ 1326 w 1326"/>
              <a:gd name="T3" fmla="*/ 272 h 272"/>
              <a:gd name="T4" fmla="*/ 1326 w 1326"/>
              <a:gd name="T5" fmla="*/ 0 h 272"/>
              <a:gd name="T6" fmla="*/ 304 w 1326"/>
              <a:gd name="T7" fmla="*/ 0 h 272"/>
              <a:gd name="T8" fmla="*/ 6 w 1326"/>
              <a:gd name="T9" fmla="*/ 225 h 272"/>
              <a:gd name="T10" fmla="*/ 0 w 1326"/>
              <a:gd name="T11" fmla="*/ 272 h 272"/>
              <a:gd name="T12" fmla="*/ 6 w 1326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6" h="272">
                <a:moveTo>
                  <a:pt x="6" y="272"/>
                </a:moveTo>
                <a:cubicBezTo>
                  <a:pt x="1326" y="272"/>
                  <a:pt x="1326" y="272"/>
                  <a:pt x="1326" y="272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167" y="0"/>
                  <a:pt x="40" y="19"/>
                  <a:pt x="6" y="225"/>
                </a:cubicBezTo>
                <a:cubicBezTo>
                  <a:pt x="6" y="225"/>
                  <a:pt x="1" y="257"/>
                  <a:pt x="0" y="272"/>
                </a:cubicBezTo>
                <a:lnTo>
                  <a:pt x="6" y="2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897663" y="642482"/>
            <a:ext cx="6542582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675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  <a:endParaRPr lang="en-GB" dirty="0"/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971648"/>
            <a:ext cx="6542582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33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  <a:endParaRPr lang="en-GB" dirty="0"/>
          </a:p>
        </p:txBody>
      </p:sp>
      <p:sp>
        <p:nvSpPr>
          <p:cNvPr id="15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897664" y="1436841"/>
            <a:ext cx="3569928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863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2382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 (No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" t="1" r="3550" b="1"/>
          <a:stretch/>
        </p:blipFill>
        <p:spPr>
          <a:xfrm>
            <a:off x="1" y="0"/>
            <a:ext cx="9124207" cy="6858000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16859" y="0"/>
            <a:ext cx="9141068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1" y="220667"/>
            <a:ext cx="890356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495"/>
            <a:ext cx="7606962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897663" y="642482"/>
            <a:ext cx="6542582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650" b="1" i="0" u="none" strike="noStrike" kern="1200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Main heading goes here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971648"/>
            <a:ext cx="6542582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331" y="0"/>
            <a:ext cx="9144000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409788" y="4834599"/>
            <a:ext cx="1242062" cy="170245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1063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" y="5"/>
            <a:ext cx="7588604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34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 (No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-1288" r="6591" b="1288"/>
          <a:stretch/>
        </p:blipFill>
        <p:spPr>
          <a:xfrm>
            <a:off x="1" y="-1490489"/>
            <a:ext cx="9119807" cy="8348489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16859" y="0"/>
            <a:ext cx="9141068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1" y="220667"/>
            <a:ext cx="890356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495"/>
            <a:ext cx="7606962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409788" y="4834599"/>
            <a:ext cx="1242062" cy="170245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1063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7" name="Freeform 6"/>
          <p:cNvSpPr>
            <a:spLocks/>
          </p:cNvSpPr>
          <p:nvPr userDrawn="1"/>
        </p:nvSpPr>
        <p:spPr bwMode="auto">
          <a:xfrm>
            <a:off x="-7331" y="0"/>
            <a:ext cx="9144000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" y="5"/>
            <a:ext cx="7588604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897663" y="642482"/>
            <a:ext cx="6542582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650" b="1" i="0" u="none" strike="noStrike" kern="1200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Main heading goes here</a:t>
            </a:r>
            <a:endParaRPr lang="en-GB" dirty="0"/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971648"/>
            <a:ext cx="6542582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476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 (No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r="1023"/>
          <a:stretch/>
        </p:blipFill>
        <p:spPr>
          <a:xfrm>
            <a:off x="1" y="9126"/>
            <a:ext cx="9124206" cy="6848874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16859" y="0"/>
            <a:ext cx="9141068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1" y="220667"/>
            <a:ext cx="890356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495"/>
            <a:ext cx="7606962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409788" y="4834599"/>
            <a:ext cx="1242062" cy="170245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1063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-7331" y="0"/>
            <a:ext cx="9144000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" y="5"/>
            <a:ext cx="7588604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897663" y="642482"/>
            <a:ext cx="6542582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650" b="1" i="0" u="none" strike="noStrike" kern="1200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Main heading goes here</a:t>
            </a:r>
            <a:endParaRPr lang="en-GB" dirty="0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971648"/>
            <a:ext cx="6542582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3292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 (No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r="7963" b="178"/>
          <a:stretch/>
        </p:blipFill>
        <p:spPr>
          <a:xfrm>
            <a:off x="1" y="0"/>
            <a:ext cx="9136669" cy="6858000"/>
          </a:xfrm>
          <a:prstGeom prst="rect">
            <a:avLst/>
          </a:prstGeom>
        </p:spPr>
      </p:pic>
      <p:sp>
        <p:nvSpPr>
          <p:cNvPr id="18" name="Freeform 7"/>
          <p:cNvSpPr>
            <a:spLocks/>
          </p:cNvSpPr>
          <p:nvPr userDrawn="1"/>
        </p:nvSpPr>
        <p:spPr bwMode="auto">
          <a:xfrm>
            <a:off x="0" y="217495"/>
            <a:ext cx="7606962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16859" y="0"/>
            <a:ext cx="9141068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1" y="220667"/>
            <a:ext cx="890356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409788" y="4834599"/>
            <a:ext cx="1242062" cy="170245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1063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-7331" y="0"/>
            <a:ext cx="9144000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" y="5"/>
            <a:ext cx="7588604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897663" y="642482"/>
            <a:ext cx="6542582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650" b="1" i="0" u="none" strike="noStrike" kern="1200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Main heading goes here</a:t>
            </a:r>
            <a:endParaRPr lang="en-GB" dirty="0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971648"/>
            <a:ext cx="6542582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307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1" y="0"/>
            <a:ext cx="9124207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1" y="220667"/>
            <a:ext cx="890356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-8797" y="217495"/>
            <a:ext cx="7606962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331" y="0"/>
            <a:ext cx="9144000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409788" y="4834599"/>
            <a:ext cx="1242062" cy="170245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1063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" y="5"/>
            <a:ext cx="7588604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897663" y="642482"/>
            <a:ext cx="6542582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650" b="1" i="0" u="none" strike="noStrike" kern="1200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Main heading goes here</a:t>
            </a:r>
            <a:endParaRPr lang="en-GB" dirty="0"/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971648"/>
            <a:ext cx="6542582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01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810279"/>
            <a:ext cx="7347624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tint val="75000"/>
                  </a:srgbClr>
                </a:solidFill>
              </a:rPr>
              <a:t>Presentation heading | Date Month Year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97253" y="1603375"/>
            <a:ext cx="5625385" cy="4548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635521" y="4460875"/>
            <a:ext cx="1609766" cy="1690688"/>
          </a:xfrm>
        </p:spPr>
        <p:txBody>
          <a:bodyPr anchor="b">
            <a:noAutofit/>
          </a:bodyPr>
          <a:lstStyle>
            <a:lvl1pPr>
              <a:defRPr sz="900" b="0">
                <a:solidFill>
                  <a:srgbClr val="4E4E4E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384318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1" y="0"/>
            <a:ext cx="9124207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1" y="220667"/>
            <a:ext cx="890356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-8797" y="217495"/>
            <a:ext cx="7606962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331" y="0"/>
            <a:ext cx="9144000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409788" y="4834599"/>
            <a:ext cx="1242062" cy="170245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1063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897663" y="642482"/>
            <a:ext cx="6542582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650" b="1" i="0" u="none" strike="noStrike" kern="1200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Main heading goes here</a:t>
            </a:r>
            <a:endParaRPr lang="en-GB" dirty="0"/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971648"/>
            <a:ext cx="6542582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3234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1" y="0"/>
            <a:ext cx="9136669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1" y="220667"/>
            <a:ext cx="890356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495"/>
            <a:ext cx="7606962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331" y="0"/>
            <a:ext cx="9144000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6" name="Freeform 26"/>
          <p:cNvSpPr>
            <a:spLocks/>
          </p:cNvSpPr>
          <p:nvPr userDrawn="1"/>
        </p:nvSpPr>
        <p:spPr bwMode="auto">
          <a:xfrm>
            <a:off x="5091731" y="5867485"/>
            <a:ext cx="3876339" cy="861716"/>
          </a:xfrm>
          <a:custGeom>
            <a:avLst/>
            <a:gdLst>
              <a:gd name="T0" fmla="*/ 6 w 1326"/>
              <a:gd name="T1" fmla="*/ 272 h 272"/>
              <a:gd name="T2" fmla="*/ 1326 w 1326"/>
              <a:gd name="T3" fmla="*/ 272 h 272"/>
              <a:gd name="T4" fmla="*/ 1326 w 1326"/>
              <a:gd name="T5" fmla="*/ 0 h 272"/>
              <a:gd name="T6" fmla="*/ 304 w 1326"/>
              <a:gd name="T7" fmla="*/ 0 h 272"/>
              <a:gd name="T8" fmla="*/ 6 w 1326"/>
              <a:gd name="T9" fmla="*/ 225 h 272"/>
              <a:gd name="T10" fmla="*/ 0 w 1326"/>
              <a:gd name="T11" fmla="*/ 272 h 272"/>
              <a:gd name="T12" fmla="*/ 6 w 1326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6" h="272">
                <a:moveTo>
                  <a:pt x="6" y="272"/>
                </a:moveTo>
                <a:cubicBezTo>
                  <a:pt x="1326" y="272"/>
                  <a:pt x="1326" y="272"/>
                  <a:pt x="1326" y="272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167" y="0"/>
                  <a:pt x="40" y="19"/>
                  <a:pt x="6" y="225"/>
                </a:cubicBezTo>
                <a:cubicBezTo>
                  <a:pt x="6" y="225"/>
                  <a:pt x="1" y="257"/>
                  <a:pt x="0" y="272"/>
                </a:cubicBezTo>
                <a:lnTo>
                  <a:pt x="6" y="2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9" y="6105226"/>
            <a:ext cx="2750155" cy="23469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206" y="2187387"/>
            <a:ext cx="2616422" cy="592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251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9452" y="683482"/>
            <a:ext cx="2786418" cy="183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50" b="1" baseline="0">
                <a:solidFill>
                  <a:schemeClr val="bg1"/>
                </a:solidFill>
              </a:defRPr>
            </a:lvl1pPr>
            <a:lvl2pPr marL="0" indent="0">
              <a:buNone/>
              <a:defRPr sz="7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 PERSON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29452" y="1058863"/>
            <a:ext cx="2786418" cy="54451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75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 +44 (0) 000 000 000</a:t>
            </a:r>
          </a:p>
          <a:p>
            <a:pPr lvl="0"/>
            <a:r>
              <a:rPr lang="en-US" dirty="0"/>
              <a:t>T +44 (0) 000 000 000</a:t>
            </a:r>
          </a:p>
          <a:p>
            <a:pPr lvl="0"/>
            <a:r>
              <a:rPr lang="en-US" dirty="0"/>
              <a:t>E name.person@macmillan.com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98714" y="683481"/>
            <a:ext cx="149167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750" dirty="0">
                <a:solidFill>
                  <a:prstClr val="white"/>
                </a:solidFill>
                <a:latin typeface="Verdana"/>
              </a:rPr>
              <a:t>For more information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750" dirty="0">
                <a:solidFill>
                  <a:prstClr val="white"/>
                </a:solidFill>
                <a:latin typeface="Verdana"/>
              </a:rPr>
              <a:t>Please contact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829452" y="866675"/>
            <a:ext cx="2786418" cy="1921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50" b="0" baseline="0">
                <a:solidFill>
                  <a:schemeClr val="bg1"/>
                </a:solidFill>
              </a:defRPr>
            </a:lvl1pPr>
            <a:lvl2pPr marL="0" indent="0">
              <a:buNone/>
              <a:defRPr sz="7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715635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5345" y="6165304"/>
            <a:ext cx="2240769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7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92714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9194B-AC24-4929-BDB0-CC26F1C15BC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8304" y="6244485"/>
            <a:ext cx="1835696" cy="5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113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1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:\Brandguild\Projects\BRG008_MacEd template (Bridget Ruffell)\1. Client source files\student studying 3_extende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t="8477" r="27924" b="29788"/>
          <a:stretch/>
        </p:blipFill>
        <p:spPr bwMode="auto">
          <a:xfrm>
            <a:off x="2" y="-1"/>
            <a:ext cx="909406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Freeform 6"/>
          <p:cNvSpPr>
            <a:spLocks/>
          </p:cNvSpPr>
          <p:nvPr userDrawn="1"/>
        </p:nvSpPr>
        <p:spPr bwMode="auto">
          <a:xfrm>
            <a:off x="-7331" y="0"/>
            <a:ext cx="9144000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00" y="5859717"/>
            <a:ext cx="7646599" cy="84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1" y="220668"/>
            <a:ext cx="890356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1" y="217495"/>
            <a:ext cx="7606962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897663" y="642482"/>
            <a:ext cx="6542582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675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  <a:endParaRPr lang="en-GB" dirty="0"/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971648"/>
            <a:ext cx="6542582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33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  <a:endParaRPr lang="en-GB" dirty="0"/>
          </a:p>
        </p:txBody>
      </p:sp>
      <p:sp>
        <p:nvSpPr>
          <p:cNvPr id="18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897664" y="1436841"/>
            <a:ext cx="3569928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863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pic>
        <p:nvPicPr>
          <p:cNvPr id="4" name="Picture 3" descr="HE_imprints-0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82" y="5943574"/>
            <a:ext cx="7440007" cy="9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622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:\Brandguild\Projects\BRG008_MacEd template (Bridget Ruffell)\1. Client source files\student studying 3_extende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t="8477" r="27924" b="29788"/>
          <a:stretch/>
        </p:blipFill>
        <p:spPr bwMode="auto">
          <a:xfrm>
            <a:off x="2" y="-1"/>
            <a:ext cx="909406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Freeform 6"/>
          <p:cNvSpPr>
            <a:spLocks/>
          </p:cNvSpPr>
          <p:nvPr userDrawn="1"/>
        </p:nvSpPr>
        <p:spPr bwMode="auto">
          <a:xfrm>
            <a:off x="-7331" y="0"/>
            <a:ext cx="9144000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1" y="220668"/>
            <a:ext cx="890356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1" y="217495"/>
            <a:ext cx="7606962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897663" y="642482"/>
            <a:ext cx="6542582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675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  <a:endParaRPr lang="en-GB" dirty="0"/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971648"/>
            <a:ext cx="6542582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33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  <a:endParaRPr lang="en-GB" dirty="0"/>
          </a:p>
        </p:txBody>
      </p:sp>
      <p:sp>
        <p:nvSpPr>
          <p:cNvPr id="18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897664" y="1436841"/>
            <a:ext cx="3569928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863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12" name="Freeform 26"/>
          <p:cNvSpPr>
            <a:spLocks/>
          </p:cNvSpPr>
          <p:nvPr userDrawn="1"/>
        </p:nvSpPr>
        <p:spPr bwMode="auto">
          <a:xfrm>
            <a:off x="5091731" y="5867485"/>
            <a:ext cx="3876339" cy="861716"/>
          </a:xfrm>
          <a:custGeom>
            <a:avLst/>
            <a:gdLst>
              <a:gd name="T0" fmla="*/ 6 w 1326"/>
              <a:gd name="T1" fmla="*/ 272 h 272"/>
              <a:gd name="T2" fmla="*/ 1326 w 1326"/>
              <a:gd name="T3" fmla="*/ 272 h 272"/>
              <a:gd name="T4" fmla="*/ 1326 w 1326"/>
              <a:gd name="T5" fmla="*/ 0 h 272"/>
              <a:gd name="T6" fmla="*/ 304 w 1326"/>
              <a:gd name="T7" fmla="*/ 0 h 272"/>
              <a:gd name="T8" fmla="*/ 6 w 1326"/>
              <a:gd name="T9" fmla="*/ 225 h 272"/>
              <a:gd name="T10" fmla="*/ 0 w 1326"/>
              <a:gd name="T11" fmla="*/ 272 h 272"/>
              <a:gd name="T12" fmla="*/ 6 w 1326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6" h="272">
                <a:moveTo>
                  <a:pt x="6" y="272"/>
                </a:moveTo>
                <a:cubicBezTo>
                  <a:pt x="1326" y="272"/>
                  <a:pt x="1326" y="272"/>
                  <a:pt x="1326" y="272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167" y="0"/>
                  <a:pt x="40" y="19"/>
                  <a:pt x="6" y="225"/>
                </a:cubicBezTo>
                <a:cubicBezTo>
                  <a:pt x="6" y="225"/>
                  <a:pt x="1" y="257"/>
                  <a:pt x="0" y="272"/>
                </a:cubicBezTo>
                <a:lnTo>
                  <a:pt x="6" y="2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3" name="Picture 2" descr="MEH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0"/>
          <a:stretch/>
        </p:blipFill>
        <p:spPr>
          <a:xfrm>
            <a:off x="6910538" y="5930905"/>
            <a:ext cx="2233462" cy="9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3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5345" y="6165304"/>
            <a:ext cx="2240769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0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810279"/>
            <a:ext cx="7347624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tint val="75000"/>
                  </a:srgbClr>
                </a:solidFill>
              </a:rPr>
              <a:t>Presentation heading | Date Month Year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2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Brandguild\Projects\BRG008_MacEd template (Bridget Ruffell)\1. Client source files\DSC_0706[1_lores][1]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r="7662" b="6939"/>
          <a:stretch/>
        </p:blipFill>
        <p:spPr bwMode="auto">
          <a:xfrm>
            <a:off x="1" y="215901"/>
            <a:ext cx="9136669" cy="664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4397" y="0"/>
            <a:ext cx="91410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331" y="0"/>
            <a:ext cx="9144000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1" y="220677"/>
            <a:ext cx="890356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505"/>
            <a:ext cx="7606962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05" y="5859717"/>
            <a:ext cx="7646599" cy="84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897663" y="642492"/>
            <a:ext cx="6542582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675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  <a:endParaRPr lang="en-GB" dirty="0"/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971658"/>
            <a:ext cx="6542582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33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  <a:endParaRPr lang="en-GB" dirty="0"/>
          </a:p>
        </p:txBody>
      </p:sp>
      <p:sp>
        <p:nvSpPr>
          <p:cNvPr id="18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897667" y="1436851"/>
            <a:ext cx="3569928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863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pic>
        <p:nvPicPr>
          <p:cNvPr id="3" name="Picture 2" descr="MES-01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1"/>
          <a:stretch/>
        </p:blipFill>
        <p:spPr>
          <a:xfrm>
            <a:off x="6802297" y="5943584"/>
            <a:ext cx="2341709" cy="9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1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1 sh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Brandguild\Projects\BRG008_MacEd template (Bridget Ruffell)\1. Client source files\DSC_0706[1_lores][1]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r="7662" b="6939"/>
          <a:stretch/>
        </p:blipFill>
        <p:spPr bwMode="auto">
          <a:xfrm>
            <a:off x="1" y="215901"/>
            <a:ext cx="9136669" cy="664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4397" y="0"/>
            <a:ext cx="91410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331" y="0"/>
            <a:ext cx="9144000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1" y="220677"/>
            <a:ext cx="890356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505"/>
            <a:ext cx="7606962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897663" y="642492"/>
            <a:ext cx="6542582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675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  <a:endParaRPr lang="en-GB" dirty="0"/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971658"/>
            <a:ext cx="6542582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33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  <a:endParaRPr lang="en-GB" dirty="0"/>
          </a:p>
        </p:txBody>
      </p:sp>
      <p:sp>
        <p:nvSpPr>
          <p:cNvPr id="18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897667" y="1436851"/>
            <a:ext cx="3569928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863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12" name="Freeform 26"/>
          <p:cNvSpPr>
            <a:spLocks/>
          </p:cNvSpPr>
          <p:nvPr userDrawn="1"/>
        </p:nvSpPr>
        <p:spPr bwMode="auto">
          <a:xfrm>
            <a:off x="5091737" y="5867485"/>
            <a:ext cx="3876339" cy="861716"/>
          </a:xfrm>
          <a:custGeom>
            <a:avLst/>
            <a:gdLst>
              <a:gd name="T0" fmla="*/ 6 w 1326"/>
              <a:gd name="T1" fmla="*/ 272 h 272"/>
              <a:gd name="T2" fmla="*/ 1326 w 1326"/>
              <a:gd name="T3" fmla="*/ 272 h 272"/>
              <a:gd name="T4" fmla="*/ 1326 w 1326"/>
              <a:gd name="T5" fmla="*/ 0 h 272"/>
              <a:gd name="T6" fmla="*/ 304 w 1326"/>
              <a:gd name="T7" fmla="*/ 0 h 272"/>
              <a:gd name="T8" fmla="*/ 6 w 1326"/>
              <a:gd name="T9" fmla="*/ 225 h 272"/>
              <a:gd name="T10" fmla="*/ 0 w 1326"/>
              <a:gd name="T11" fmla="*/ 272 h 272"/>
              <a:gd name="T12" fmla="*/ 6 w 1326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6" h="272">
                <a:moveTo>
                  <a:pt x="6" y="272"/>
                </a:moveTo>
                <a:cubicBezTo>
                  <a:pt x="1326" y="272"/>
                  <a:pt x="1326" y="272"/>
                  <a:pt x="1326" y="272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167" y="0"/>
                  <a:pt x="40" y="19"/>
                  <a:pt x="6" y="225"/>
                </a:cubicBezTo>
                <a:cubicBezTo>
                  <a:pt x="6" y="225"/>
                  <a:pt x="1" y="257"/>
                  <a:pt x="0" y="272"/>
                </a:cubicBezTo>
                <a:lnTo>
                  <a:pt x="6" y="2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pic>
        <p:nvPicPr>
          <p:cNvPr id="15" name="Picture 14" descr="MES-01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1"/>
          <a:stretch/>
        </p:blipFill>
        <p:spPr>
          <a:xfrm>
            <a:off x="6802297" y="5943584"/>
            <a:ext cx="2341709" cy="9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 (Insert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4397" y="0"/>
            <a:ext cx="91410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1" y="220677"/>
            <a:ext cx="890356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897663" y="642492"/>
            <a:ext cx="6542582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675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  <a:endParaRPr lang="en-GB" dirty="0"/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971658"/>
            <a:ext cx="6542582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33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  <a:endParaRPr lang="en-GB" dirty="0"/>
          </a:p>
        </p:txBody>
      </p:sp>
      <p:sp>
        <p:nvSpPr>
          <p:cNvPr id="18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897667" y="1436851"/>
            <a:ext cx="3569928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863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63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4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4397" y="0"/>
            <a:ext cx="9141068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1" y="220677"/>
            <a:ext cx="890356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505"/>
            <a:ext cx="7606962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331" y="0"/>
            <a:ext cx="9144000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6" name="Freeform 26"/>
          <p:cNvSpPr>
            <a:spLocks/>
          </p:cNvSpPr>
          <p:nvPr userDrawn="1"/>
        </p:nvSpPr>
        <p:spPr bwMode="auto">
          <a:xfrm>
            <a:off x="5091737" y="5867485"/>
            <a:ext cx="3876339" cy="861716"/>
          </a:xfrm>
          <a:custGeom>
            <a:avLst/>
            <a:gdLst>
              <a:gd name="T0" fmla="*/ 6 w 1326"/>
              <a:gd name="T1" fmla="*/ 272 h 272"/>
              <a:gd name="T2" fmla="*/ 1326 w 1326"/>
              <a:gd name="T3" fmla="*/ 272 h 272"/>
              <a:gd name="T4" fmla="*/ 1326 w 1326"/>
              <a:gd name="T5" fmla="*/ 0 h 272"/>
              <a:gd name="T6" fmla="*/ 304 w 1326"/>
              <a:gd name="T7" fmla="*/ 0 h 272"/>
              <a:gd name="T8" fmla="*/ 6 w 1326"/>
              <a:gd name="T9" fmla="*/ 225 h 272"/>
              <a:gd name="T10" fmla="*/ 0 w 1326"/>
              <a:gd name="T11" fmla="*/ 272 h 272"/>
              <a:gd name="T12" fmla="*/ 6 w 1326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6" h="272">
                <a:moveTo>
                  <a:pt x="6" y="272"/>
                </a:moveTo>
                <a:cubicBezTo>
                  <a:pt x="1326" y="272"/>
                  <a:pt x="1326" y="272"/>
                  <a:pt x="1326" y="272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167" y="0"/>
                  <a:pt x="40" y="19"/>
                  <a:pt x="6" y="225"/>
                </a:cubicBezTo>
                <a:cubicBezTo>
                  <a:pt x="6" y="225"/>
                  <a:pt x="1" y="257"/>
                  <a:pt x="0" y="272"/>
                </a:cubicBezTo>
                <a:lnTo>
                  <a:pt x="6" y="2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897663" y="642492"/>
            <a:ext cx="6542582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675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  <a:endParaRPr lang="en-GB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7663" y="971658"/>
            <a:ext cx="6542582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533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  <a:endParaRPr lang="en-GB" dirty="0"/>
          </a:p>
        </p:txBody>
      </p:sp>
      <p:sp>
        <p:nvSpPr>
          <p:cNvPr id="20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897667" y="1436851"/>
            <a:ext cx="3569928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863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902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microsoft.com/office/2007/relationships/hdphoto" Target="../media/hdphoto1.wdp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463730" y="6454155"/>
            <a:ext cx="326507" cy="16605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50">
                <a:solidFill>
                  <a:srgbClr val="909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14" y="1099206"/>
            <a:ext cx="7777776" cy="21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8721" y="436298"/>
            <a:ext cx="7346573" cy="3284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98716" y="6454155"/>
            <a:ext cx="5121050" cy="16605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srgbClr val="000000">
                    <a:tint val="75000"/>
                  </a:srgbClr>
                </a:solidFill>
                <a:cs typeface="Arial" pitchFamily="34" charset="0"/>
              </a:rPr>
              <a:t>Presentation heading | Date Month Year</a:t>
            </a:r>
            <a:endParaRPr lang="en-GB" dirty="0">
              <a:solidFill>
                <a:srgbClr val="000000">
                  <a:tint val="75000"/>
                </a:srgbClr>
              </a:solidFill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98721" y="1600200"/>
            <a:ext cx="7346573" cy="45513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54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4" r:id="rId23"/>
    <p:sldLayoutId id="2147483736" r:id="rId24"/>
  </p:sldLayoutIdLst>
  <p:hf hdr="0" dt="0"/>
  <p:txStyles>
    <p:titleStyle>
      <a:lvl1pPr marL="0" algn="l" defTabSz="685800" rtl="0" eaLnBrk="1" latinLnBrk="0" hangingPunct="1">
        <a:spcBef>
          <a:spcPct val="0"/>
        </a:spcBef>
        <a:buNone/>
        <a:defRPr lang="en-GB" sz="1650" b="1" kern="1200" dirty="0">
          <a:solidFill>
            <a:schemeClr val="bg2"/>
          </a:solidFill>
          <a:latin typeface="Verdana"/>
          <a:ea typeface="+mn-ea"/>
          <a:cs typeface="+mn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750"/>
        </a:spcBef>
        <a:buFontTx/>
        <a:buNone/>
        <a:defRPr kumimoji="0" lang="en-US" sz="1050" b="1" i="0" u="none" strike="noStrike" kern="1200" cap="none" spc="0" normalizeH="0" baseline="0" dirty="0" smtClean="0">
          <a:ln>
            <a:noFill/>
          </a:ln>
          <a:solidFill>
            <a:schemeClr val="bg2"/>
          </a:solidFill>
          <a:effectLst/>
          <a:uLnTx/>
          <a:uFillTx/>
          <a:latin typeface="Verdana"/>
          <a:ea typeface="+mn-ea"/>
          <a:cs typeface="+mn-cs"/>
        </a:defRPr>
      </a:lvl1pPr>
      <a:lvl2pPr marL="0" indent="0" algn="l" defTabSz="685800" rtl="0" eaLnBrk="1" latinLnBrk="0" hangingPunct="1">
        <a:lnSpc>
          <a:spcPct val="110000"/>
        </a:lnSpc>
        <a:spcBef>
          <a:spcPts val="750"/>
        </a:spcBef>
        <a:buFontTx/>
        <a:buNone/>
        <a:defRPr kumimoji="0" lang="en-US" sz="1050" b="0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Verdana"/>
          <a:ea typeface="+mn-ea"/>
          <a:cs typeface="+mn-cs"/>
        </a:defRPr>
      </a:lvl2pPr>
      <a:lvl3pPr marL="202500" indent="-202500" algn="l" defTabSz="685800" rtl="0" eaLnBrk="1" latinLnBrk="0" hangingPunct="1">
        <a:lnSpc>
          <a:spcPct val="110000"/>
        </a:lnSpc>
        <a:spcBef>
          <a:spcPts val="750"/>
        </a:spcBef>
        <a:buFont typeface="Wingdings 2" panose="05020102010507070707" pitchFamily="18" charset="2"/>
        <a:buChar char=""/>
        <a:defRPr kumimoji="0" lang="en-US" sz="1050" b="0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Verdana"/>
          <a:ea typeface="+mn-ea"/>
          <a:cs typeface="+mn-cs"/>
        </a:defRPr>
      </a:lvl3pPr>
      <a:lvl4pPr marL="405000" indent="-202500" algn="l" defTabSz="6858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–"/>
        <a:defRPr kumimoji="0" lang="en-US" sz="1050" b="0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Verdana"/>
          <a:ea typeface="+mn-ea"/>
          <a:cs typeface="+mn-cs"/>
        </a:defRPr>
      </a:lvl4pPr>
      <a:lvl5pPr marL="607500" indent="-202500" algn="l" defTabSz="685800" rtl="0" eaLnBrk="1" latinLnBrk="0" hangingPunct="1">
        <a:lnSpc>
          <a:spcPct val="110000"/>
        </a:lnSpc>
        <a:spcBef>
          <a:spcPts val="750"/>
        </a:spcBef>
        <a:buFont typeface="Wingdings 2" panose="05020102010507070707" pitchFamily="18" charset="2"/>
        <a:buChar char=""/>
        <a:defRPr kumimoji="0" lang="en-GB" sz="1050" b="0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Verdana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165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463730" y="6454145"/>
            <a:ext cx="326507" cy="16605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50">
                <a:solidFill>
                  <a:srgbClr val="909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14" y="1099206"/>
            <a:ext cx="7777776" cy="21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8716" y="436288"/>
            <a:ext cx="7346573" cy="3284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98716" y="6454145"/>
            <a:ext cx="5121050" cy="16605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srgbClr val="000000">
                    <a:tint val="75000"/>
                  </a:srgbClr>
                </a:solidFill>
              </a:rPr>
              <a:t>Presentation heading | Date Month Year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98716" y="1600200"/>
            <a:ext cx="7346573" cy="45513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89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5" r:id="rId19"/>
    <p:sldLayoutId id="2147483706" r:id="rId20"/>
    <p:sldLayoutId id="2147483707" r:id="rId21"/>
    <p:sldLayoutId id="2147483708" r:id="rId22"/>
    <p:sldLayoutId id="2147483709" r:id="rId23"/>
  </p:sldLayoutIdLst>
  <p:hf hdr="0" dt="0"/>
  <p:txStyles>
    <p:titleStyle>
      <a:lvl1pPr marL="0" algn="l" defTabSz="685800" rtl="0" eaLnBrk="1" latinLnBrk="0" hangingPunct="1">
        <a:spcBef>
          <a:spcPct val="0"/>
        </a:spcBef>
        <a:buNone/>
        <a:defRPr lang="en-GB" sz="1650" b="1" kern="1200" dirty="0">
          <a:solidFill>
            <a:srgbClr val="002060"/>
          </a:solidFill>
          <a:latin typeface="Verdana"/>
          <a:ea typeface="+mn-ea"/>
          <a:cs typeface="+mn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750"/>
        </a:spcBef>
        <a:buFontTx/>
        <a:buNone/>
        <a:defRPr kumimoji="0" lang="en-US" sz="1050" b="1" i="0" u="none" strike="noStrike" kern="1200" cap="none" spc="0" normalizeH="0" baseline="0" dirty="0" smtClean="0">
          <a:ln>
            <a:noFill/>
          </a:ln>
          <a:solidFill>
            <a:srgbClr val="002060"/>
          </a:solidFill>
          <a:effectLst/>
          <a:uLnTx/>
          <a:uFillTx/>
          <a:latin typeface="Verdana"/>
          <a:ea typeface="+mn-ea"/>
          <a:cs typeface="+mn-cs"/>
        </a:defRPr>
      </a:lvl1pPr>
      <a:lvl2pPr marL="0" indent="0" algn="l" defTabSz="685800" rtl="0" eaLnBrk="1" latinLnBrk="0" hangingPunct="1">
        <a:lnSpc>
          <a:spcPct val="110000"/>
        </a:lnSpc>
        <a:spcBef>
          <a:spcPts val="750"/>
        </a:spcBef>
        <a:buFontTx/>
        <a:buNone/>
        <a:defRPr kumimoji="0" lang="en-US" sz="1050" b="0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Verdana"/>
          <a:ea typeface="+mn-ea"/>
          <a:cs typeface="+mn-cs"/>
        </a:defRPr>
      </a:lvl2pPr>
      <a:lvl3pPr marL="202500" indent="-202500" algn="l" defTabSz="685800" rtl="0" eaLnBrk="1" latinLnBrk="0" hangingPunct="1">
        <a:lnSpc>
          <a:spcPct val="110000"/>
        </a:lnSpc>
        <a:spcBef>
          <a:spcPts val="750"/>
        </a:spcBef>
        <a:buFont typeface="Wingdings 2" panose="05020102010507070707" pitchFamily="18" charset="2"/>
        <a:buChar char=""/>
        <a:defRPr kumimoji="0" lang="en-US" sz="1050" b="0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Verdana"/>
          <a:ea typeface="+mn-ea"/>
          <a:cs typeface="+mn-cs"/>
        </a:defRPr>
      </a:lvl3pPr>
      <a:lvl4pPr marL="405000" indent="-202500" algn="l" defTabSz="6858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–"/>
        <a:defRPr kumimoji="0" lang="en-US" sz="1050" b="0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Verdana"/>
          <a:ea typeface="+mn-ea"/>
          <a:cs typeface="+mn-cs"/>
        </a:defRPr>
      </a:lvl4pPr>
      <a:lvl5pPr marL="607500" indent="-202500" algn="l" defTabSz="685800" rtl="0" eaLnBrk="1" latinLnBrk="0" hangingPunct="1">
        <a:lnSpc>
          <a:spcPct val="110000"/>
        </a:lnSpc>
        <a:spcBef>
          <a:spcPts val="750"/>
        </a:spcBef>
        <a:buFont typeface="Wingdings 2" panose="05020102010507070707" pitchFamily="18" charset="2"/>
        <a:buChar char=""/>
        <a:defRPr kumimoji="0" lang="en-GB" sz="1050" b="0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Verdana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8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57.emf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29938" y="74858"/>
            <a:ext cx="8914061" cy="598732"/>
          </a:xfrm>
        </p:spPr>
        <p:txBody>
          <a:bodyPr/>
          <a:lstStyle/>
          <a:p>
            <a:pPr algn="ctr"/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Підручник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розроблено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запитом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представництва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Macmillan Education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командою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провідних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авторів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видавництва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856515" y="5463982"/>
            <a:ext cx="6576641" cy="896815"/>
          </a:xfrm>
        </p:spPr>
        <p:txBody>
          <a:bodyPr>
            <a:normAutofit/>
          </a:bodyPr>
          <a:lstStyle/>
          <a:p>
            <a:r>
              <a:rPr lang="uk-UA" sz="2200" dirty="0"/>
              <a:t>базовий та поглиблений рівні </a:t>
            </a:r>
          </a:p>
          <a:p>
            <a:r>
              <a:rPr lang="uk-UA" sz="2200" dirty="0"/>
              <a:t>в одному підручнику</a:t>
            </a:r>
            <a:endParaRPr lang="ru-RU" sz="2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110890" y="1189714"/>
            <a:ext cx="2866291" cy="406589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29938" y="1778781"/>
            <a:ext cx="3253154" cy="3442930"/>
          </a:xfrm>
          <a:prstGeom prst="roundRect">
            <a:avLst/>
          </a:prstGeom>
          <a:scene3d>
            <a:camera prst="perspectiveHeroicExtreme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200" b="1" dirty="0"/>
              <a:t>Малкольм Манн та Стів Тейлор-</a:t>
            </a:r>
            <a:br>
              <a:rPr lang="uk-UA" sz="2200" b="1" dirty="0"/>
            </a:br>
            <a:r>
              <a:rPr lang="uk-UA" sz="2200" b="1" dirty="0"/>
              <a:t>Ноулз (автори екзаменаційних</a:t>
            </a:r>
            <a:br>
              <a:rPr lang="uk-UA" sz="2200" b="1" dirty="0"/>
            </a:br>
            <a:r>
              <a:rPr lang="uk-UA" sz="2200" b="1" dirty="0"/>
              <a:t>курсів видавництва Макміллан</a:t>
            </a:r>
            <a:r>
              <a:rPr lang="ru-RU" sz="2200" b="1" dirty="0"/>
              <a:t> </a:t>
            </a:r>
            <a:r>
              <a:rPr lang="en-US" sz="2200" b="1" dirty="0"/>
              <a:t>Laser </a:t>
            </a:r>
            <a:r>
              <a:rPr lang="uk-UA" sz="2200" b="1" dirty="0"/>
              <a:t>та</a:t>
            </a:r>
            <a:br>
              <a:rPr lang="en-US" sz="2200" b="1" dirty="0"/>
            </a:br>
            <a:r>
              <a:rPr lang="en-US" sz="2200" b="1" dirty="0"/>
              <a:t>Destination)</a:t>
            </a:r>
          </a:p>
        </p:txBody>
      </p:sp>
      <p:sp>
        <p:nvSpPr>
          <p:cNvPr id="15" name="Шеврон 14"/>
          <p:cNvSpPr/>
          <p:nvPr/>
        </p:nvSpPr>
        <p:spPr>
          <a:xfrm rot="10800000">
            <a:off x="2724028" y="3239973"/>
            <a:ext cx="599464" cy="716565"/>
          </a:xfrm>
          <a:prstGeom prst="chevron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001" y="1189714"/>
            <a:ext cx="2925998" cy="403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24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hemat blokowy: proces alternatywny 6"/>
          <p:cNvSpPr/>
          <p:nvPr/>
        </p:nvSpPr>
        <p:spPr>
          <a:xfrm>
            <a:off x="-108521" y="260648"/>
            <a:ext cx="4152983" cy="432048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itchFamily="34" charset="0"/>
              </a:rPr>
              <a:t>СИСТЕМНА РОБОТА З ЛЕКСИКОЮ</a:t>
            </a:r>
            <a:endParaRPr lang="pl-PL" b="1" dirty="0">
              <a:latin typeface="Century Gothic" pitchFamily="34" charset="0"/>
            </a:endParaRPr>
          </a:p>
        </p:txBody>
      </p:sp>
      <p:pic>
        <p:nvPicPr>
          <p:cNvPr id="5" name="Obraz 11" descr="145_idiomati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6363" y="1020716"/>
            <a:ext cx="4209225" cy="4017897"/>
          </a:xfrm>
          <a:prstGeom prst="rect">
            <a:avLst/>
          </a:prstGeom>
        </p:spPr>
      </p:pic>
      <p:pic>
        <p:nvPicPr>
          <p:cNvPr id="6" name="Obraz 10" descr="75_collocat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1" y="1020716"/>
            <a:ext cx="4738833" cy="4206090"/>
          </a:xfrm>
          <a:prstGeom prst="rect">
            <a:avLst/>
          </a:prstGeo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Obraz 9" descr="75_verb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5016" y="3361859"/>
            <a:ext cx="6010591" cy="3577732"/>
          </a:xfrm>
          <a:prstGeom prst="rect">
            <a:avLst/>
          </a:prstGeo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chemat blokowy: proces alternatywny 17"/>
          <p:cNvSpPr/>
          <p:nvPr/>
        </p:nvSpPr>
        <p:spPr>
          <a:xfrm>
            <a:off x="5349588" y="260648"/>
            <a:ext cx="3816000" cy="576000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Century Gothic" pitchFamily="34" charset="0"/>
              </a:rPr>
              <a:t>до 25 тренувальних вправ у кожному розділі </a:t>
            </a:r>
            <a:endParaRPr lang="pl-PL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35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hemat blokowy: proces alternatywny 9"/>
          <p:cNvSpPr/>
          <p:nvPr/>
        </p:nvSpPr>
        <p:spPr>
          <a:xfrm>
            <a:off x="5978769" y="179742"/>
            <a:ext cx="3172418" cy="512954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itchFamily="34" charset="0"/>
              </a:rPr>
              <a:t>У РОЗДІЛАХ ЧИТАННЯ ТА АУДІЮВАННЯ</a:t>
            </a:r>
            <a:endParaRPr lang="pl-PL" b="1" dirty="0">
              <a:latin typeface="Century Gothic" pitchFamily="34" charset="0"/>
            </a:endParaRPr>
          </a:p>
        </p:txBody>
      </p:sp>
      <p:pic>
        <p:nvPicPr>
          <p:cNvPr id="5" name="Obraz 15" descr="79_fis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1369" y="1064219"/>
            <a:ext cx="5534450" cy="37675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Obraz 16" descr="115_fi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1584300"/>
            <a:ext cx="4716016" cy="24108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Obraz 13" descr="fishforwor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8606" y="-54606"/>
            <a:ext cx="4841458" cy="1118824"/>
          </a:xfrm>
          <a:prstGeom prst="rect">
            <a:avLst/>
          </a:prstGeom>
        </p:spPr>
      </p:pic>
      <p:sp>
        <p:nvSpPr>
          <p:cNvPr id="9" name="Schemat blokowy: proces alternatywny 17"/>
          <p:cNvSpPr/>
          <p:nvPr/>
        </p:nvSpPr>
        <p:spPr>
          <a:xfrm>
            <a:off x="-108520" y="260648"/>
            <a:ext cx="1691135" cy="432048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itchFamily="34" charset="0"/>
              </a:rPr>
              <a:t>рубрика</a:t>
            </a:r>
            <a:endParaRPr lang="pl-PL" b="1" dirty="0">
              <a:latin typeface="Century Gothic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615" y="4418280"/>
            <a:ext cx="5543782" cy="15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9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625" y="1300867"/>
            <a:ext cx="3756853" cy="5557133"/>
          </a:xfrm>
          <a:prstGeom prst="rect">
            <a:avLst/>
          </a:prstGeom>
        </p:spPr>
      </p:pic>
      <p:sp>
        <p:nvSpPr>
          <p:cNvPr id="4" name="Schemat blokowy: proces alternatywny 17"/>
          <p:cNvSpPr/>
          <p:nvPr/>
        </p:nvSpPr>
        <p:spPr>
          <a:xfrm>
            <a:off x="-108521" y="260648"/>
            <a:ext cx="3852000" cy="648000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itchFamily="34" charset="0"/>
              </a:rPr>
              <a:t>списки тематичної лексики після кожного розділу</a:t>
            </a:r>
            <a:endParaRPr lang="pl-PL" b="1" dirty="0">
              <a:latin typeface="Century Gothic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507" y="1253891"/>
            <a:ext cx="3938954" cy="56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55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chemat blokowy: proces alternatywny 15"/>
          <p:cNvSpPr/>
          <p:nvPr/>
        </p:nvSpPr>
        <p:spPr>
          <a:xfrm>
            <a:off x="-108520" y="260648"/>
            <a:ext cx="3384376" cy="432048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itchFamily="34" charset="0"/>
              </a:rPr>
              <a:t>ГРАМАТИКА У КОНТЕКСТІ</a:t>
            </a:r>
            <a:endParaRPr lang="pl-PL" b="1" dirty="0">
              <a:latin typeface="Century Gothic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4" y="1506659"/>
            <a:ext cx="4704548" cy="38883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310" y="3093276"/>
            <a:ext cx="3501903" cy="3536124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96354" y="1452664"/>
            <a:ext cx="3147646" cy="3942297"/>
          </a:xfrm>
          <a:prstGeom prst="rect">
            <a:avLst/>
          </a:prstGeom>
        </p:spPr>
      </p:pic>
      <p:sp>
        <p:nvSpPr>
          <p:cNvPr id="11" name="Schemat blokowy: proces alternatywny 15"/>
          <p:cNvSpPr/>
          <p:nvPr/>
        </p:nvSpPr>
        <p:spPr>
          <a:xfrm>
            <a:off x="5187462" y="274638"/>
            <a:ext cx="3868615" cy="639762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Century Gothic" pitchFamily="34" charset="0"/>
              </a:rPr>
              <a:t>до 9 вправ, в т.ч. на написання листів та есе</a:t>
            </a:r>
            <a:endParaRPr lang="pl-PL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471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773" y="1019908"/>
            <a:ext cx="4114800" cy="5825905"/>
          </a:xfrm>
          <a:prstGeom prst="rect">
            <a:avLst/>
          </a:prstGeom>
        </p:spPr>
      </p:pic>
      <p:sp>
        <p:nvSpPr>
          <p:cNvPr id="4" name="Schemat blokowy: proces alternatywny 6"/>
          <p:cNvSpPr/>
          <p:nvPr/>
        </p:nvSpPr>
        <p:spPr>
          <a:xfrm>
            <a:off x="-108521" y="260648"/>
            <a:ext cx="4012306" cy="432048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itchFamily="34" charset="0"/>
              </a:rPr>
              <a:t>ПОКРОКОВЕ НАВЧАННЯ ПИСЬМУ</a:t>
            </a:r>
            <a:endParaRPr lang="pl-PL" b="1" dirty="0">
              <a:latin typeface="Century Gothic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047" y="1019909"/>
            <a:ext cx="4153175" cy="582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26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0108" y="1417638"/>
            <a:ext cx="3567200" cy="4939200"/>
          </a:xfrm>
          <a:prstGeom prst="rect">
            <a:avLst/>
          </a:prstGeom>
        </p:spPr>
      </p:pic>
      <p:sp>
        <p:nvSpPr>
          <p:cNvPr id="4" name="Schemat blokowy: proces alternatywny 11"/>
          <p:cNvSpPr/>
          <p:nvPr/>
        </p:nvSpPr>
        <p:spPr>
          <a:xfrm>
            <a:off x="-108520" y="260648"/>
            <a:ext cx="3096344" cy="432048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latin typeface="Century Gothic" pitchFamily="34" charset="0"/>
              </a:rPr>
              <a:t>WRITING BANK</a:t>
            </a:r>
          </a:p>
        </p:txBody>
      </p:sp>
    </p:spTree>
    <p:extLst>
      <p:ext uri="{BB962C8B-B14F-4D97-AF65-F5344CB8AC3E}">
        <p14:creationId xmlns:p14="http://schemas.microsoft.com/office/powerpoint/2010/main" val="3225508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8355"/>
            <a:ext cx="3904191" cy="26064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85138" y="2266672"/>
            <a:ext cx="4958862" cy="3838857"/>
          </a:xfrm>
          <a:prstGeom prst="rect">
            <a:avLst/>
          </a:prstGeom>
        </p:spPr>
      </p:pic>
      <p:sp>
        <p:nvSpPr>
          <p:cNvPr id="4" name="Schemat blokowy: proces alternatywny 11"/>
          <p:cNvSpPr/>
          <p:nvPr/>
        </p:nvSpPr>
        <p:spPr>
          <a:xfrm>
            <a:off x="-108520" y="260648"/>
            <a:ext cx="3096344" cy="432048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Century Gothic" pitchFamily="34" charset="0"/>
              </a:rPr>
              <a:t>Україна і світ</a:t>
            </a:r>
            <a:endParaRPr lang="pl-PL" sz="2400" b="1" dirty="0">
              <a:latin typeface="Century Gothic" pitchFamily="34" charset="0"/>
            </a:endParaRPr>
          </a:p>
        </p:txBody>
      </p:sp>
      <p:sp>
        <p:nvSpPr>
          <p:cNvPr id="8" name="Schemat blokowy: proces alternatywny 11"/>
          <p:cNvSpPr/>
          <p:nvPr/>
        </p:nvSpPr>
        <p:spPr>
          <a:xfrm>
            <a:off x="196280" y="6145327"/>
            <a:ext cx="3096344" cy="432048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itchFamily="34" charset="0"/>
              </a:rPr>
              <a:t>Outstanding people</a:t>
            </a:r>
            <a:endParaRPr lang="pl-PL" b="1" dirty="0">
              <a:latin typeface="Century Gothic" pitchFamily="34" charset="0"/>
            </a:endParaRPr>
          </a:p>
        </p:txBody>
      </p:sp>
      <p:sp>
        <p:nvSpPr>
          <p:cNvPr id="9" name="Schemat blokowy: proces alternatywny 11"/>
          <p:cNvSpPr/>
          <p:nvPr/>
        </p:nvSpPr>
        <p:spPr>
          <a:xfrm>
            <a:off x="196280" y="5504966"/>
            <a:ext cx="3096344" cy="432048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itchFamily="34" charset="0"/>
              </a:rPr>
              <a:t>Science and technology</a:t>
            </a:r>
            <a:endParaRPr lang="pl-PL" b="1" dirty="0">
              <a:latin typeface="Century Gothic" pitchFamily="34" charset="0"/>
            </a:endParaRPr>
          </a:p>
        </p:txBody>
      </p:sp>
      <p:sp>
        <p:nvSpPr>
          <p:cNvPr id="10" name="Schemat blokowy: proces alternatywny 11"/>
          <p:cNvSpPr/>
          <p:nvPr/>
        </p:nvSpPr>
        <p:spPr>
          <a:xfrm>
            <a:off x="196280" y="4938733"/>
            <a:ext cx="3096344" cy="432048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itchFamily="34" charset="0"/>
              </a:rPr>
              <a:t>Food and cooking</a:t>
            </a:r>
            <a:endParaRPr lang="pl-PL" b="1" dirty="0">
              <a:latin typeface="Century Gothic" pitchFamily="34" charset="0"/>
            </a:endParaRPr>
          </a:p>
        </p:txBody>
      </p:sp>
      <p:sp>
        <p:nvSpPr>
          <p:cNvPr id="11" name="Schemat blokowy: proces alternatywny 11"/>
          <p:cNvSpPr/>
          <p:nvPr/>
        </p:nvSpPr>
        <p:spPr>
          <a:xfrm>
            <a:off x="196280" y="4350088"/>
            <a:ext cx="3096344" cy="432048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itchFamily="34" charset="0"/>
              </a:rPr>
              <a:t>Travelling around Ukraine</a:t>
            </a:r>
            <a:endParaRPr lang="pl-PL" b="1" dirty="0">
              <a:latin typeface="Century Gothic" pitchFamily="34" charset="0"/>
            </a:endParaRPr>
          </a:p>
        </p:txBody>
      </p:sp>
      <p:sp>
        <p:nvSpPr>
          <p:cNvPr id="12" name="Schemat blokowy: proces alternatywny 11"/>
          <p:cNvSpPr/>
          <p:nvPr/>
        </p:nvSpPr>
        <p:spPr>
          <a:xfrm>
            <a:off x="196280" y="3761443"/>
            <a:ext cx="3096344" cy="432048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itchFamily="34" charset="0"/>
              </a:rPr>
              <a:t>Arts &amp; culture</a:t>
            </a:r>
            <a:endParaRPr lang="pl-PL" b="1" dirty="0">
              <a:latin typeface="Century Gothic" pitchFamily="34" charset="0"/>
            </a:endParaRPr>
          </a:p>
        </p:txBody>
      </p:sp>
      <p:sp>
        <p:nvSpPr>
          <p:cNvPr id="13" name="Schemat blokowy: proces alternatywny 11"/>
          <p:cNvSpPr/>
          <p:nvPr/>
        </p:nvSpPr>
        <p:spPr>
          <a:xfrm>
            <a:off x="5590456" y="1782906"/>
            <a:ext cx="3096344" cy="432048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itchFamily="34" charset="0"/>
              </a:rPr>
              <a:t>Education </a:t>
            </a:r>
            <a:endParaRPr lang="pl-PL" b="1" dirty="0">
              <a:latin typeface="Century Gothic" pitchFamily="34" charset="0"/>
            </a:endParaRPr>
          </a:p>
        </p:txBody>
      </p:sp>
      <p:sp>
        <p:nvSpPr>
          <p:cNvPr id="14" name="Schemat blokowy: proces alternatywny 11"/>
          <p:cNvSpPr/>
          <p:nvPr/>
        </p:nvSpPr>
        <p:spPr>
          <a:xfrm>
            <a:off x="5590456" y="1194083"/>
            <a:ext cx="3096344" cy="432048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itchFamily="34" charset="0"/>
              </a:rPr>
              <a:t>Sports and games</a:t>
            </a:r>
            <a:endParaRPr lang="pl-PL" b="1" dirty="0">
              <a:latin typeface="Century Gothic" pitchFamily="34" charset="0"/>
            </a:endParaRPr>
          </a:p>
        </p:txBody>
      </p:sp>
      <p:sp>
        <p:nvSpPr>
          <p:cNvPr id="15" name="Schemat blokowy: proces alternatywny 11"/>
          <p:cNvSpPr/>
          <p:nvPr/>
        </p:nvSpPr>
        <p:spPr>
          <a:xfrm>
            <a:off x="5590456" y="501824"/>
            <a:ext cx="3096344" cy="432048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itchFamily="34" charset="0"/>
              </a:rPr>
              <a:t>Leisure and hobbies</a:t>
            </a:r>
            <a:endParaRPr lang="pl-PL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291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7523" y="1572304"/>
            <a:ext cx="3229463" cy="4525963"/>
          </a:xfrm>
          <a:prstGeom prst="rect">
            <a:avLst/>
          </a:prstGeom>
        </p:spPr>
      </p:pic>
      <p:sp>
        <p:nvSpPr>
          <p:cNvPr id="4" name="Schemat blokowy: proces alternatywny 11"/>
          <p:cNvSpPr/>
          <p:nvPr/>
        </p:nvSpPr>
        <p:spPr>
          <a:xfrm>
            <a:off x="-108520" y="260648"/>
            <a:ext cx="3096344" cy="432048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itchFamily="34" charset="0"/>
              </a:rPr>
              <a:t>Країнознавство</a:t>
            </a:r>
            <a:endParaRPr lang="pl-PL" b="1" dirty="0">
              <a:latin typeface="Century Gothic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54" y="1013193"/>
            <a:ext cx="4137709" cy="343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00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17639"/>
            <a:ext cx="2111544" cy="3011778"/>
          </a:xfrm>
          <a:prstGeom prst="rect">
            <a:avLst/>
          </a:prstGeom>
        </p:spPr>
      </p:pic>
      <p:sp>
        <p:nvSpPr>
          <p:cNvPr id="4" name="Schemat blokowy: proces alternatywny 11"/>
          <p:cNvSpPr/>
          <p:nvPr/>
        </p:nvSpPr>
        <p:spPr>
          <a:xfrm>
            <a:off x="-108521" y="260648"/>
            <a:ext cx="3924383" cy="504000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itchFamily="34" charset="0"/>
              </a:rPr>
              <a:t>Компоненти</a:t>
            </a:r>
            <a:endParaRPr lang="pl-PL" b="1" dirty="0">
              <a:latin typeface="Century Gothic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982" y="1417638"/>
            <a:ext cx="2185631" cy="3011778"/>
          </a:xfrm>
          <a:prstGeom prst="rect">
            <a:avLst/>
          </a:prstGeom>
        </p:spPr>
      </p:pic>
      <p:sp>
        <p:nvSpPr>
          <p:cNvPr id="8" name="Schemat blokowy: proces alternatywny 11"/>
          <p:cNvSpPr/>
          <p:nvPr/>
        </p:nvSpPr>
        <p:spPr>
          <a:xfrm>
            <a:off x="149352" y="4899195"/>
            <a:ext cx="3924383" cy="504000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itchFamily="34" charset="0"/>
              </a:rPr>
              <a:t>Для учня</a:t>
            </a:r>
            <a:endParaRPr lang="pl-PL" b="1" dirty="0">
              <a:latin typeface="Century Gothic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657" y="1462087"/>
            <a:ext cx="2200449" cy="2997788"/>
          </a:xfrm>
          <a:prstGeom prst="rect">
            <a:avLst/>
          </a:prstGeom>
        </p:spPr>
      </p:pic>
      <p:sp>
        <p:nvSpPr>
          <p:cNvPr id="10" name="Schemat blokowy: proces alternatywny 11"/>
          <p:cNvSpPr/>
          <p:nvPr/>
        </p:nvSpPr>
        <p:spPr>
          <a:xfrm>
            <a:off x="5162574" y="4899195"/>
            <a:ext cx="3924383" cy="504000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itchFamily="34" charset="0"/>
              </a:rPr>
              <a:t>Для вчителя</a:t>
            </a:r>
            <a:endParaRPr lang="pl-PL" b="1" dirty="0">
              <a:latin typeface="Century Gothic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726" y="1462087"/>
            <a:ext cx="2252231" cy="29813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0657" y="3944700"/>
            <a:ext cx="1116016" cy="11055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6169" y="3939198"/>
            <a:ext cx="1132460" cy="1111069"/>
          </a:xfrm>
          <a:prstGeom prst="rect">
            <a:avLst/>
          </a:prstGeom>
        </p:spPr>
      </p:pic>
      <p:sp>
        <p:nvSpPr>
          <p:cNvPr id="14" name="Schemat blokowy: proces alternatywny 11"/>
          <p:cNvSpPr/>
          <p:nvPr/>
        </p:nvSpPr>
        <p:spPr>
          <a:xfrm>
            <a:off x="5219617" y="5590515"/>
            <a:ext cx="3924383" cy="504000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itchFamily="34" charset="0"/>
              </a:rPr>
              <a:t>Безкоштовно на 15 підручників</a:t>
            </a:r>
            <a:endParaRPr lang="pl-PL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10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82615"/>
            <a:ext cx="3392418" cy="4525963"/>
          </a:xfrm>
          <a:prstGeom prst="rect">
            <a:avLst/>
          </a:prstGeom>
        </p:spPr>
      </p:pic>
      <p:sp>
        <p:nvSpPr>
          <p:cNvPr id="7" name="Schemat blokowy: proces alternatywny 11"/>
          <p:cNvSpPr/>
          <p:nvPr/>
        </p:nvSpPr>
        <p:spPr>
          <a:xfrm>
            <a:off x="-108521" y="260648"/>
            <a:ext cx="3924383" cy="504000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itchFamily="34" charset="0"/>
              </a:rPr>
              <a:t>Додаткові онлайн-компоненти</a:t>
            </a:r>
            <a:endParaRPr lang="pl-PL" b="1" dirty="0">
              <a:latin typeface="Century Gothic" pitchFamily="34" charset="0"/>
            </a:endParaRPr>
          </a:p>
        </p:txBody>
      </p:sp>
      <p:sp>
        <p:nvSpPr>
          <p:cNvPr id="8" name="Schemat blokowy: proces alternatywny 11"/>
          <p:cNvSpPr/>
          <p:nvPr/>
        </p:nvSpPr>
        <p:spPr>
          <a:xfrm>
            <a:off x="5219617" y="274638"/>
            <a:ext cx="3924383" cy="504000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itchFamily="34" charset="0"/>
              </a:rPr>
              <a:t>Безкоштовно на сайті</a:t>
            </a:r>
            <a:endParaRPr lang="en-US" b="1" dirty="0">
              <a:latin typeface="Century Gothic" pitchFamily="34" charset="0"/>
            </a:endParaRPr>
          </a:p>
          <a:p>
            <a:pPr algn="ctr"/>
            <a:r>
              <a:rPr lang="en-US" b="1" dirty="0">
                <a:latin typeface="Century Gothic" pitchFamily="34" charset="0"/>
              </a:rPr>
              <a:t>www.macmillanukraine.com</a:t>
            </a:r>
            <a:endParaRPr lang="pl-PL" b="1" dirty="0">
              <a:latin typeface="Century Gothic" pitchFamily="34" charset="0"/>
            </a:endParaRPr>
          </a:p>
        </p:txBody>
      </p:sp>
      <p:sp>
        <p:nvSpPr>
          <p:cNvPr id="9" name="Schemat blokowy: proces alternatywny 11"/>
          <p:cNvSpPr/>
          <p:nvPr/>
        </p:nvSpPr>
        <p:spPr>
          <a:xfrm>
            <a:off x="360235" y="2331453"/>
            <a:ext cx="3924383" cy="899937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itchFamily="34" charset="0"/>
              </a:rPr>
              <a:t>пароль знаходиться у підручнику та у книзі для вчителя</a:t>
            </a:r>
            <a:endParaRPr lang="pl-PL" b="1" dirty="0">
              <a:latin typeface="Century Gothic" pitchFamily="34" charset="0"/>
            </a:endParaRPr>
          </a:p>
        </p:txBody>
      </p:sp>
      <p:sp>
        <p:nvSpPr>
          <p:cNvPr id="10" name="Schemat blokowy: proces alternatywny 11"/>
          <p:cNvSpPr/>
          <p:nvPr/>
        </p:nvSpPr>
        <p:spPr>
          <a:xfrm>
            <a:off x="5078939" y="2480684"/>
            <a:ext cx="3924383" cy="875638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itchFamily="34" charset="0"/>
              </a:rPr>
              <a:t>Тести двох рівнів складності (пароль знаходиться у книзі для вчителя)</a:t>
            </a:r>
            <a:endParaRPr lang="pl-PL" b="1" dirty="0">
              <a:latin typeface="Century Gothic" pitchFamily="34" charset="0"/>
            </a:endParaRPr>
          </a:p>
        </p:txBody>
      </p:sp>
      <p:sp>
        <p:nvSpPr>
          <p:cNvPr id="11" name="Schemat blokowy: proces alternatywny 11"/>
          <p:cNvSpPr/>
          <p:nvPr/>
        </p:nvSpPr>
        <p:spPr>
          <a:xfrm>
            <a:off x="5078939" y="3762617"/>
            <a:ext cx="3924383" cy="432048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itchFamily="34" charset="0"/>
              </a:rPr>
              <a:t>аудіо у форматі МР3</a:t>
            </a:r>
            <a:endParaRPr lang="pl-PL" b="1" dirty="0">
              <a:latin typeface="Century Gothic" pitchFamily="34" charset="0"/>
            </a:endParaRPr>
          </a:p>
        </p:txBody>
      </p:sp>
      <p:sp>
        <p:nvSpPr>
          <p:cNvPr id="12" name="Schemat blokowy: proces alternatywny 11"/>
          <p:cNvSpPr/>
          <p:nvPr/>
        </p:nvSpPr>
        <p:spPr>
          <a:xfrm>
            <a:off x="5078939" y="4600960"/>
            <a:ext cx="3924383" cy="634687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itchFamily="34" charset="0"/>
              </a:rPr>
              <a:t>календарно-тематичне планування</a:t>
            </a:r>
            <a:endParaRPr lang="pl-PL" b="1" dirty="0">
              <a:latin typeface="Century Gothic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321" y="1667965"/>
            <a:ext cx="2538448" cy="68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3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hemat blokowy: proces alternatywny 9"/>
          <p:cNvSpPr/>
          <p:nvPr/>
        </p:nvSpPr>
        <p:spPr>
          <a:xfrm>
            <a:off x="0" y="211178"/>
            <a:ext cx="2971800" cy="369113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b="1" kern="0" dirty="0">
                <a:solidFill>
                  <a:schemeClr val="bg1"/>
                </a:solidFill>
                <a:latin typeface="Century Gothic" pitchFamily="34" charset="0"/>
              </a:rPr>
              <a:t>Особливості курсу</a:t>
            </a:r>
            <a:endParaRPr lang="pl-PL" sz="2100" b="1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69814" y="0"/>
            <a:ext cx="1674186" cy="1404156"/>
          </a:xfrm>
          <a:prstGeom prst="roundRect">
            <a:avLst>
              <a:gd name="adj" fmla="val 17919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Meet your needs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362" y="1003214"/>
            <a:ext cx="7200000" cy="913515"/>
          </a:xfrm>
          <a:prstGeom prst="homePlat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bIns="36000" rtlCol="0">
            <a:spAutoFit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повністю відповідає вимогам державних програм з англійської мови для учнів 10-11 класів </a:t>
            </a:r>
          </a:p>
          <a:p>
            <a:r>
              <a:rPr lang="uk-UA" b="1" dirty="0">
                <a:solidFill>
                  <a:schemeClr val="tx1"/>
                </a:solidFill>
              </a:rPr>
              <a:t>(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 стандарту, поглиблений рівень, ЗНО</a:t>
            </a:r>
            <a:r>
              <a:rPr lang="uk-UA" b="1" dirty="0">
                <a:solidFill>
                  <a:schemeClr val="tx1"/>
                </a:solidFill>
              </a:rPr>
              <a:t>)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3362" y="3730368"/>
            <a:ext cx="7200000" cy="923330"/>
          </a:xfrm>
          <a:prstGeom prst="homePlat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всі завдання </a:t>
            </a:r>
            <a:r>
              <a:rPr lang="ru-RU" b="1" dirty="0">
                <a:solidFill>
                  <a:schemeClr val="tx1"/>
                </a:solidFill>
              </a:rPr>
              <a:t>рубрики “</a:t>
            </a:r>
            <a:r>
              <a:rPr lang="en-US" b="1" dirty="0">
                <a:solidFill>
                  <a:schemeClr val="tx1"/>
                </a:solidFill>
              </a:rPr>
              <a:t>Exam task” </a:t>
            </a:r>
            <a:r>
              <a:rPr lang="uk-UA" b="1" dirty="0">
                <a:solidFill>
                  <a:schemeClr val="tx1"/>
                </a:solidFill>
              </a:rPr>
              <a:t>повністю відповідають формату українських випускних іспитів з англійської мови  (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ЗНО</a:t>
            </a:r>
            <a:r>
              <a:rPr lang="uk-UA" b="1" dirty="0">
                <a:solidFill>
                  <a:schemeClr val="tx1"/>
                </a:solidFill>
              </a:rPr>
              <a:t> та 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ДПА</a:t>
            </a:r>
            <a:r>
              <a:rPr lang="uk-UA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3362" y="2067061"/>
            <a:ext cx="7200000" cy="707886"/>
          </a:xfrm>
          <a:prstGeom prst="homePlate">
            <a:avLst>
              <a:gd name="adj" fmla="val 52645"/>
            </a:avLst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tx1"/>
                </a:solidFill>
              </a:rPr>
              <a:t>вправи двох рівнів складності </a:t>
            </a:r>
          </a:p>
          <a:p>
            <a:r>
              <a:rPr lang="uk-UA" sz="2000" b="1" dirty="0">
                <a:solidFill>
                  <a:schemeClr val="tx1"/>
                </a:solidFill>
              </a:rPr>
              <a:t>(базовий та поглиблений)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362" y="4880729"/>
            <a:ext cx="7200000" cy="646331"/>
          </a:xfrm>
          <a:prstGeom prst="homePlat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кожен розділ містить до 25 вправ на розвиток лексико-граматичних навичок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3362" y="2922059"/>
            <a:ext cx="7200000" cy="646331"/>
          </a:xfrm>
          <a:prstGeom prst="homePlat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кожна книга містить розділ, присвячений Україні та українським реаліям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3362" y="5696982"/>
            <a:ext cx="7200000" cy="646331"/>
          </a:xfrm>
          <a:prstGeom prst="homePlat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Покрокове навчання 4-м видам мовленнєвої діяльності та екзаменаційним стратегіям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35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369" y="4408450"/>
            <a:ext cx="1835512" cy="24495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3730835" cy="5292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840" y="0"/>
            <a:ext cx="3738159" cy="52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4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431" y="4338048"/>
            <a:ext cx="1888266" cy="25199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024553"/>
            <a:ext cx="2730427" cy="3833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648" y="0"/>
            <a:ext cx="3393831" cy="36135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968" y="3024553"/>
            <a:ext cx="3432031" cy="37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50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39681" y="-75649"/>
            <a:ext cx="2396025" cy="33988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263" y="864423"/>
            <a:ext cx="4257152" cy="3216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0190" y="3392915"/>
            <a:ext cx="2423834" cy="15408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3392915"/>
            <a:ext cx="2503565" cy="344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1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hemat blokowy: proces alternatywny 9"/>
          <p:cNvSpPr/>
          <p:nvPr/>
        </p:nvSpPr>
        <p:spPr>
          <a:xfrm>
            <a:off x="0" y="211178"/>
            <a:ext cx="2971800" cy="369113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b="1" kern="0" dirty="0">
                <a:solidFill>
                  <a:schemeClr val="bg1"/>
                </a:solidFill>
                <a:latin typeface="Century Gothic" pitchFamily="34" charset="0"/>
              </a:rPr>
              <a:t>Особливості курсу</a:t>
            </a:r>
            <a:endParaRPr lang="pl-PL" sz="2100" b="1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16" y="2819279"/>
            <a:ext cx="7200000" cy="646331"/>
          </a:xfrm>
          <a:prstGeom prst="homePlat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зразки написання листів, есе, статей у розділі </a:t>
            </a:r>
            <a:r>
              <a:rPr lang="en-US" b="1" dirty="0">
                <a:solidFill>
                  <a:schemeClr val="tx1"/>
                </a:solidFill>
              </a:rPr>
              <a:t>“Writing Bank”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816" y="3591085"/>
            <a:ext cx="7200000" cy="756000"/>
          </a:xfrm>
          <a:prstGeom prst="homePlat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Безкоштовний компонент для учня </a:t>
            </a:r>
            <a:r>
              <a:rPr lang="en-US" b="1" dirty="0">
                <a:solidFill>
                  <a:schemeClr val="tx1"/>
                </a:solidFill>
              </a:rPr>
              <a:t>“Exam Companion”</a:t>
            </a:r>
            <a:r>
              <a:rPr lang="uk-UA" b="1" dirty="0">
                <a:solidFill>
                  <a:schemeClr val="tx1"/>
                </a:solidFill>
              </a:rPr>
              <a:t> на сайті </a:t>
            </a:r>
            <a:r>
              <a:rPr lang="ru-RU" b="1" u="sng" dirty="0">
                <a:solidFill>
                  <a:schemeClr val="tx1"/>
                </a:solidFill>
              </a:rPr>
              <a:t>www.macmillanukraine.com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816" y="4524417"/>
            <a:ext cx="7200000" cy="828000"/>
          </a:xfrm>
          <a:prstGeom prst="homePlat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 err="1">
                <a:solidFill>
                  <a:schemeClr val="tx1"/>
                </a:solidFill>
              </a:rPr>
              <a:t>Аудіофайли</a:t>
            </a:r>
            <a:r>
              <a:rPr lang="uk-UA" b="1" dirty="0">
                <a:solidFill>
                  <a:schemeClr val="tx1"/>
                </a:solidFill>
              </a:rPr>
              <a:t> у форматі МР3 завантажуються безкоштовно на сайті </a:t>
            </a:r>
            <a:r>
              <a:rPr lang="ru-RU" b="1" u="sng" dirty="0">
                <a:solidFill>
                  <a:schemeClr val="tx1"/>
                </a:solidFill>
              </a:rPr>
              <a:t>www.macmillanukraine.com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816" y="1233042"/>
            <a:ext cx="7200000" cy="646331"/>
          </a:xfrm>
          <a:prstGeom prst="homePlat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уроки з країнознавства англомовних країн у розділах </a:t>
            </a:r>
            <a:r>
              <a:rPr lang="en-US" b="1" dirty="0">
                <a:solidFill>
                  <a:schemeClr val="tx1"/>
                </a:solidFill>
              </a:rPr>
              <a:t>“CULTURE”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816" y="2047473"/>
            <a:ext cx="7200000" cy="646331"/>
          </a:xfrm>
          <a:prstGeom prst="homePlat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тексти для читання різноманітних жанрів (відповідно вимогам програми 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ЗНО</a:t>
            </a:r>
            <a:r>
              <a:rPr lang="uk-UA" b="1" dirty="0">
                <a:solidFill>
                  <a:schemeClr val="tx1"/>
                </a:solidFill>
              </a:rPr>
              <a:t>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816" y="5529749"/>
            <a:ext cx="7200000" cy="1200329"/>
          </a:xfrm>
          <a:prstGeom prst="homePlat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Календарно-тематичне планування (враховує кількість годин у різних типах шкіл)</a:t>
            </a:r>
          </a:p>
          <a:p>
            <a:r>
              <a:rPr lang="uk-UA" b="1" dirty="0">
                <a:solidFill>
                  <a:schemeClr val="tx1"/>
                </a:solidFill>
              </a:rPr>
              <a:t>завантажується з сайту </a:t>
            </a:r>
            <a:r>
              <a:rPr lang="ru-RU" b="1" u="sng" dirty="0">
                <a:solidFill>
                  <a:schemeClr val="tx1"/>
                </a:solidFill>
              </a:rPr>
              <a:t>www.macmillanukraine.com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69814" y="0"/>
            <a:ext cx="1674186" cy="1404156"/>
          </a:xfrm>
          <a:prstGeom prst="roundRect">
            <a:avLst>
              <a:gd name="adj" fmla="val 17919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Meet your needs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41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chemat blokowy: proces alternatywny 23"/>
          <p:cNvSpPr/>
          <p:nvPr/>
        </p:nvSpPr>
        <p:spPr>
          <a:xfrm>
            <a:off x="-108520" y="260648"/>
            <a:ext cx="3744416" cy="432048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itchFamily="34" charset="0"/>
              </a:rPr>
              <a:t>ЧІТКА СТРУКТУРА ПІДРУЧНИКА</a:t>
            </a:r>
            <a:endParaRPr lang="pl-PL" b="1" dirty="0">
              <a:latin typeface="Century Gothic" pitchFamily="34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105510" y="1354015"/>
            <a:ext cx="7200000" cy="720000"/>
          </a:xfrm>
          <a:prstGeom prst="round2DiagRect">
            <a:avLst>
              <a:gd name="adj1" fmla="val 33975"/>
              <a:gd name="adj2" fmla="val 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tx1"/>
                </a:solidFill>
              </a:rPr>
              <a:t>8 розділів (</a:t>
            </a:r>
            <a:r>
              <a:rPr lang="en-US" sz="2800" b="1" dirty="0">
                <a:solidFill>
                  <a:schemeClr val="tx1"/>
                </a:solidFill>
              </a:rPr>
              <a:t>units)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77072" y="2178069"/>
            <a:ext cx="7200000" cy="914400"/>
          </a:xfrm>
          <a:prstGeom prst="round2DiagRect">
            <a:avLst>
              <a:gd name="adj1" fmla="val 33975"/>
              <a:gd name="adj2" fmla="val 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tx1"/>
                </a:solidFill>
              </a:rPr>
              <a:t>12 уроків у кожному розділі для базового рівня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118973" y="3236250"/>
            <a:ext cx="7200000" cy="914400"/>
          </a:xfrm>
          <a:prstGeom prst="round2DiagRect">
            <a:avLst>
              <a:gd name="adj1" fmla="val 33975"/>
              <a:gd name="adj2" fmla="val 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tx1"/>
                </a:solidFill>
              </a:rPr>
              <a:t>16 уроків у кожному розділі для поглибленого рівня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77073" y="4312020"/>
            <a:ext cx="7200000" cy="720000"/>
          </a:xfrm>
          <a:prstGeom prst="round2DiagRect">
            <a:avLst>
              <a:gd name="adj1" fmla="val 33975"/>
              <a:gd name="adj2" fmla="val 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tx1"/>
                </a:solidFill>
              </a:rPr>
              <a:t>2 розділи </a:t>
            </a:r>
            <a:r>
              <a:rPr lang="en-US" sz="2800" b="1" dirty="0">
                <a:solidFill>
                  <a:schemeClr val="tx1"/>
                </a:solidFill>
              </a:rPr>
              <a:t>“Revision”</a:t>
            </a:r>
            <a:r>
              <a:rPr lang="uk-UA" sz="2800" b="1" dirty="0">
                <a:solidFill>
                  <a:schemeClr val="tx1"/>
                </a:solidFill>
              </a:rPr>
              <a:t> двох рівнів складності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118973" y="5170567"/>
            <a:ext cx="7200000" cy="1188000"/>
          </a:xfrm>
          <a:prstGeom prst="round2DiagRect">
            <a:avLst>
              <a:gd name="adj1" fmla="val 33975"/>
              <a:gd name="adj2" fmla="val 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600" b="1" dirty="0">
                <a:solidFill>
                  <a:schemeClr val="tx1"/>
                </a:solidFill>
              </a:rPr>
              <a:t>перевірочні тести до кожного розділу двох рівнів складності (</a:t>
            </a:r>
            <a:r>
              <a:rPr lang="uk-UA" sz="2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доступні виключно вчителю</a:t>
            </a:r>
            <a:r>
              <a:rPr lang="uk-UA" sz="2600" b="1" dirty="0">
                <a:solidFill>
                  <a:schemeClr val="tx1"/>
                </a:solidFill>
              </a:rPr>
              <a:t>)</a:t>
            </a:r>
            <a:endParaRPr lang="ru-RU" sz="2600" b="1" dirty="0">
              <a:solidFill>
                <a:schemeClr val="tx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76" y="3179480"/>
            <a:ext cx="1726223" cy="99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2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52711"/>
            <a:ext cx="3780000" cy="5389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2189284"/>
            <a:ext cx="3780000" cy="5451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023792"/>
            <a:ext cx="3780000" cy="5451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" y="3908545"/>
            <a:ext cx="3780000" cy="5451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4787676"/>
            <a:ext cx="3780000" cy="5451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5627806"/>
            <a:ext cx="3780000" cy="545132"/>
          </a:xfrm>
          <a:prstGeom prst="rect">
            <a:avLst/>
          </a:prstGeom>
        </p:spPr>
      </p:pic>
      <p:sp>
        <p:nvSpPr>
          <p:cNvPr id="16" name="Schemat blokowy: proces alternatywny 23"/>
          <p:cNvSpPr/>
          <p:nvPr/>
        </p:nvSpPr>
        <p:spPr>
          <a:xfrm>
            <a:off x="-108520" y="260648"/>
            <a:ext cx="4047474" cy="432048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itchFamily="34" charset="0"/>
              </a:rPr>
              <a:t>КОЖЕН РОЗДІЛ СКЛАДАЄТЬСЯ З:</a:t>
            </a:r>
            <a:endParaRPr lang="pl-PL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76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613" y="1037492"/>
            <a:ext cx="4102201" cy="5820508"/>
          </a:xfrm>
          <a:prstGeom prst="rect">
            <a:avLst/>
          </a:prstGeom>
        </p:spPr>
      </p:pic>
      <p:sp>
        <p:nvSpPr>
          <p:cNvPr id="4" name="Schemat blokowy: proces alternatywny 17"/>
          <p:cNvSpPr/>
          <p:nvPr/>
        </p:nvSpPr>
        <p:spPr>
          <a:xfrm>
            <a:off x="4661584" y="198978"/>
            <a:ext cx="4500000" cy="540000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Century Gothic" pitchFamily="34" charset="0"/>
              </a:rPr>
              <a:t>завдання двох рівнів складності</a:t>
            </a:r>
            <a:endParaRPr lang="pl-PL" sz="2000" b="1" dirty="0">
              <a:latin typeface="Century Gothic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584" y="1037492"/>
            <a:ext cx="4121732" cy="58205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76" y="1569006"/>
            <a:ext cx="2848708" cy="1640342"/>
          </a:xfrm>
          <a:prstGeom prst="rect">
            <a:avLst/>
          </a:prstGeom>
        </p:spPr>
      </p:pic>
      <p:sp>
        <p:nvSpPr>
          <p:cNvPr id="8" name="Schemat blokowy: proces alternatywny 17"/>
          <p:cNvSpPr/>
          <p:nvPr/>
        </p:nvSpPr>
        <p:spPr>
          <a:xfrm>
            <a:off x="0" y="198766"/>
            <a:ext cx="3744000" cy="540000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itchFamily="34" charset="0"/>
              </a:rPr>
              <a:t>ІДЕАЛЬНЕ РІШЕННЯ ДЛЯ </a:t>
            </a:r>
            <a:r>
              <a:rPr lang="en-US" b="1" dirty="0">
                <a:latin typeface="Century Gothic" pitchFamily="34" charset="0"/>
              </a:rPr>
              <a:t>MIXED-ABILITIES GROUS</a:t>
            </a:r>
            <a:endParaRPr lang="pl-PL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01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31628"/>
            <a:ext cx="3024554" cy="4594114"/>
          </a:xfrm>
          <a:prstGeom prst="rect">
            <a:avLst/>
          </a:prstGeom>
        </p:spPr>
      </p:pic>
      <p:sp>
        <p:nvSpPr>
          <p:cNvPr id="4" name="Schemat blokowy: proces alternatywny 8"/>
          <p:cNvSpPr/>
          <p:nvPr/>
        </p:nvSpPr>
        <p:spPr>
          <a:xfrm>
            <a:off x="-108520" y="260648"/>
            <a:ext cx="4968552" cy="432048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Century Gothic" pitchFamily="34" charset="0"/>
              </a:rPr>
              <a:t>ЗАВДАННЯ У ФОРМАТІ ЗНО</a:t>
            </a:r>
            <a:endParaRPr lang="pl-PL" sz="2400" b="1" dirty="0">
              <a:latin typeface="Century Gothic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240" y="1417638"/>
            <a:ext cx="6110760" cy="16772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040" y="2430340"/>
            <a:ext cx="5238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25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chemat blokowy: proces alternatywny 8"/>
          <p:cNvSpPr/>
          <p:nvPr/>
        </p:nvSpPr>
        <p:spPr>
          <a:xfrm>
            <a:off x="-108521" y="260648"/>
            <a:ext cx="5331151" cy="432048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itchFamily="34" charset="0"/>
              </a:rPr>
              <a:t>ПОРАДИ ТА СТРАТЕГІЇ ВИКОНАННЯ ЗАВДАНЬ</a:t>
            </a:r>
            <a:endParaRPr lang="pl-PL" b="1" dirty="0">
              <a:latin typeface="Century Gothic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1628"/>
            <a:ext cx="5099538" cy="2754923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24754" y="2979904"/>
            <a:ext cx="4519246" cy="3151799"/>
          </a:xfrm>
          <a:prstGeom prst="rect">
            <a:avLst/>
          </a:prstGeom>
        </p:spPr>
      </p:pic>
      <p:sp>
        <p:nvSpPr>
          <p:cNvPr id="9" name="Schemat blokowy: proces alternatywny 17"/>
          <p:cNvSpPr/>
          <p:nvPr/>
        </p:nvSpPr>
        <p:spPr>
          <a:xfrm>
            <a:off x="4624754" y="1557694"/>
            <a:ext cx="3674296" cy="432048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itchFamily="34" charset="0"/>
              </a:rPr>
              <a:t>для зручності учнів</a:t>
            </a:r>
            <a:endParaRPr lang="pl-PL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40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31628"/>
            <a:ext cx="5328138" cy="2559782"/>
          </a:xfrm>
          <a:prstGeom prst="rect">
            <a:avLst/>
          </a:prstGeom>
        </p:spPr>
      </p:pic>
      <p:sp>
        <p:nvSpPr>
          <p:cNvPr id="4" name="Schemat blokowy: proces alternatywny 8"/>
          <p:cNvSpPr/>
          <p:nvPr/>
        </p:nvSpPr>
        <p:spPr>
          <a:xfrm>
            <a:off x="-108520" y="260648"/>
            <a:ext cx="4968552" cy="432048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itchFamily="34" charset="0"/>
              </a:rPr>
              <a:t>КОРИСНІ ФРАЗИ ДЛЯ ВИКОРИСТАННЯ</a:t>
            </a:r>
            <a:endParaRPr lang="pl-PL" b="1" dirty="0">
              <a:latin typeface="Century Gothic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284" y="2936632"/>
            <a:ext cx="5444718" cy="3094892"/>
          </a:xfrm>
          <a:prstGeom prst="rect">
            <a:avLst/>
          </a:prstGeom>
        </p:spPr>
      </p:pic>
      <p:sp>
        <p:nvSpPr>
          <p:cNvPr id="7" name="Schemat blokowy: proces alternatywny 17"/>
          <p:cNvSpPr/>
          <p:nvPr/>
        </p:nvSpPr>
        <p:spPr>
          <a:xfrm>
            <a:off x="4904148" y="2327220"/>
            <a:ext cx="4239852" cy="432048"/>
          </a:xfrm>
          <a:prstGeom prst="flowChartAlternateProcess">
            <a:avLst/>
          </a:prstGeom>
          <a:solidFill>
            <a:srgbClr val="0569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itchFamily="34" charset="0"/>
              </a:rPr>
              <a:t>у розділах ГОВОРІННЯ та ПИСЬМО </a:t>
            </a:r>
            <a:endParaRPr lang="pl-PL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36824"/>
      </p:ext>
    </p:extLst>
  </p:cSld>
  <p:clrMapOvr>
    <a:masterClrMapping/>
  </p:clrMapOvr>
</p:sld>
</file>

<file path=ppt/theme/theme1.xml><?xml version="1.0" encoding="utf-8"?>
<a:theme xmlns:a="http://schemas.openxmlformats.org/drawingml/2006/main" name="1_MacEd_PPT_Schools[1]">
  <a:themeElements>
    <a:clrScheme name="BRG">
      <a:dk1>
        <a:srgbClr val="000000"/>
      </a:dk1>
      <a:lt1>
        <a:sysClr val="window" lastClr="FFFFFF"/>
      </a:lt1>
      <a:dk2>
        <a:srgbClr val="4E4E4E"/>
      </a:dk2>
      <a:lt2>
        <a:srgbClr val="DA1B2C"/>
      </a:lt2>
      <a:accent1>
        <a:srgbClr val="808080"/>
      </a:accent1>
      <a:accent2>
        <a:srgbClr val="959595"/>
      </a:accent2>
      <a:accent3>
        <a:srgbClr val="C8C8C8"/>
      </a:accent3>
      <a:accent4>
        <a:srgbClr val="E6E6E6"/>
      </a:accent4>
      <a:accent5>
        <a:srgbClr val="00B2D3"/>
      </a:accent5>
      <a:accent6>
        <a:srgbClr val="485DAA"/>
      </a:accent6>
      <a:hlink>
        <a:srgbClr val="A23F97"/>
      </a:hlink>
      <a:folHlink>
        <a:srgbClr val="000000"/>
      </a:folHlink>
    </a:clrScheme>
    <a:fontScheme name="BR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cEd_PPT_template_S" id="{5DE2013F-FA5E-4569-9BB7-02C5525E255D}" vid="{CBA7C66F-71B6-4425-A7CB-71AE12EEB0A2}"/>
    </a:ext>
  </a:extLst>
</a:theme>
</file>

<file path=ppt/theme/theme2.xml><?xml version="1.0" encoding="utf-8"?>
<a:theme xmlns:a="http://schemas.openxmlformats.org/drawingml/2006/main" name="4_MacEd_PPT_Schools[1]">
  <a:themeElements>
    <a:clrScheme name="BRG">
      <a:dk1>
        <a:srgbClr val="000000"/>
      </a:dk1>
      <a:lt1>
        <a:sysClr val="window" lastClr="FFFFFF"/>
      </a:lt1>
      <a:dk2>
        <a:srgbClr val="4E4E4E"/>
      </a:dk2>
      <a:lt2>
        <a:srgbClr val="DA1B2C"/>
      </a:lt2>
      <a:accent1>
        <a:srgbClr val="808080"/>
      </a:accent1>
      <a:accent2>
        <a:srgbClr val="959595"/>
      </a:accent2>
      <a:accent3>
        <a:srgbClr val="C8C8C8"/>
      </a:accent3>
      <a:accent4>
        <a:srgbClr val="E6E6E6"/>
      </a:accent4>
      <a:accent5>
        <a:srgbClr val="00B2D3"/>
      </a:accent5>
      <a:accent6>
        <a:srgbClr val="485DAA"/>
      </a:accent6>
      <a:hlink>
        <a:srgbClr val="A23F97"/>
      </a:hlink>
      <a:folHlink>
        <a:srgbClr val="000000"/>
      </a:folHlink>
    </a:clrScheme>
    <a:fontScheme name="BR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cEd_PPT_template_S" id="{5DE2013F-FA5E-4569-9BB7-02C5525E255D}" vid="{CBA7C66F-71B6-4425-A7CB-71AE12EEB0A2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5500</TotalTime>
  <Words>412</Words>
  <Application>Microsoft Office PowerPoint</Application>
  <PresentationFormat>Экран (4:3)</PresentationFormat>
  <Paragraphs>73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Georgia</vt:lpstr>
      <vt:lpstr>Verdana</vt:lpstr>
      <vt:lpstr>Wingdings 2</vt:lpstr>
      <vt:lpstr>1_MacEd_PPT_Schools[1]</vt:lpstr>
      <vt:lpstr>4_MacEd_PPT_Schools[1]</vt:lpstr>
      <vt:lpstr>Підручник розроблено за запитом представництва Macmillan Education в Україні командою провідних авторів видавництва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Inna Nestoiter</dc:creator>
  <cp:lastModifiedBy>Inna Nestoiter</cp:lastModifiedBy>
  <cp:revision>39</cp:revision>
  <dcterms:created xsi:type="dcterms:W3CDTF">2016-07-20T09:05:32Z</dcterms:created>
  <dcterms:modified xsi:type="dcterms:W3CDTF">2016-08-11T12:43:26Z</dcterms:modified>
</cp:coreProperties>
</file>